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4" r:id="rId2"/>
    <p:sldId id="260" r:id="rId3"/>
    <p:sldId id="262" r:id="rId4"/>
    <p:sldId id="261" r:id="rId5"/>
    <p:sldId id="265" r:id="rId6"/>
    <p:sldId id="266" r:id="rId7"/>
    <p:sldId id="292" r:id="rId8"/>
    <p:sldId id="293" r:id="rId9"/>
    <p:sldId id="269" r:id="rId10"/>
    <p:sldId id="274" r:id="rId11"/>
    <p:sldId id="302" r:id="rId12"/>
    <p:sldId id="286" r:id="rId13"/>
    <p:sldId id="294" r:id="rId14"/>
    <p:sldId id="279" r:id="rId15"/>
    <p:sldId id="296" r:id="rId16"/>
    <p:sldId id="287" r:id="rId17"/>
    <p:sldId id="280" r:id="rId18"/>
    <p:sldId id="283" r:id="rId19"/>
    <p:sldId id="290" r:id="rId20"/>
    <p:sldId id="284" r:id="rId21"/>
    <p:sldId id="297" r:id="rId22"/>
    <p:sldId id="288" r:id="rId23"/>
    <p:sldId id="285" r:id="rId24"/>
    <p:sldId id="281" r:id="rId25"/>
    <p:sldId id="298" r:id="rId26"/>
    <p:sldId id="299" r:id="rId27"/>
    <p:sldId id="303" r:id="rId28"/>
    <p:sldId id="304" r:id="rId2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32"/>
    </p:embeddedFont>
    <p:embeddedFont>
      <p:font typeface="08서울남산체 EB" panose="02020603020101020101" pitchFamily="18" charset="-127"/>
      <p:regular r:id="rId33"/>
    </p:embeddedFont>
    <p:embeddedFont>
      <p:font typeface="D2Coding" panose="020B0609020101020101" pitchFamily="49" charset="-127"/>
      <p:regular r:id="rId34"/>
    </p:embeddedFont>
    <p:embeddedFont>
      <p:font typeface="KoPubWorld돋움체 Medium" panose="00000600000000000000" pitchFamily="2" charset="-127"/>
      <p:regular r:id="rId35"/>
    </p:embeddedFont>
    <p:embeddedFont>
      <p:font typeface="나눔고딕OTF ExtraBold" panose="020D0904000000000000" pitchFamily="34" charset="-127"/>
      <p:bold r:id="rId36"/>
    </p:embeddedFont>
    <p:embeddedFont>
      <p:font typeface="나눔바른고딕OTF" panose="02020603020101020101" pitchFamily="18" charset="-127"/>
      <p:regular r:id="rId37"/>
      <p:bold r:id="rId38"/>
    </p:embeddedFont>
    <p:embeddedFont>
      <p:font typeface="나눔바른고딕OTF Light" panose="02000303000000000000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3FBB"/>
    <a:srgbClr val="8860C8"/>
    <a:srgbClr val="D2C3EB"/>
    <a:srgbClr val="E7DFF4"/>
    <a:srgbClr val="F48D7D"/>
    <a:srgbClr val="98C075"/>
    <a:srgbClr val="B7D39E"/>
    <a:srgbClr val="CA9FBB"/>
    <a:srgbClr val="6A3A59"/>
    <a:srgbClr val="DAB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39" autoAdjust="0"/>
  </p:normalViewPr>
  <p:slideViewPr>
    <p:cSldViewPr snapToGrid="0" showGuides="1">
      <p:cViewPr varScale="1">
        <p:scale>
          <a:sx n="61" d="100"/>
          <a:sy n="61" d="100"/>
        </p:scale>
        <p:origin x="812" y="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3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55513182843375"/>
          <c:y val="0.13716230729829312"/>
          <c:w val="0.80373571057883819"/>
          <c:h val="0.69152095966689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신체 활동량이 부족한 학생의 비율 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6D3FBB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AAA-41A3-BE03-54FA8954BD06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한국</c:v>
                </c:pt>
                <c:pt idx="1">
                  <c:v>필리핀</c:v>
                </c:pt>
                <c:pt idx="2">
                  <c:v>캄보디아</c:v>
                </c:pt>
                <c:pt idx="3">
                  <c:v>수단</c:v>
                </c:pt>
                <c:pt idx="4">
                  <c:v>프랑스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94.2</c:v>
                </c:pt>
                <c:pt idx="1">
                  <c:v>93.4</c:v>
                </c:pt>
                <c:pt idx="2">
                  <c:v>91.6</c:v>
                </c:pt>
                <c:pt idx="3">
                  <c:v>90.3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A-41A3-BE03-54FA8954B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axId val="349678704"/>
        <c:axId val="349679056"/>
      </c:barChart>
      <c:catAx>
        <c:axId val="349678704"/>
        <c:scaling>
          <c:orientation val="minMax"/>
        </c:scaling>
        <c:delete val="0"/>
        <c:axPos val="b"/>
        <c:numFmt formatCode="0.00%" sourceLinked="0"/>
        <c:majorTickMark val="none"/>
        <c:minorTickMark val="none"/>
        <c:tickLblPos val="low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</a:defRPr>
            </a:pPr>
            <a:endParaRPr lang="ko-KR"/>
          </a:p>
        </c:txPr>
        <c:crossAx val="349679056"/>
        <c:crosses val="autoZero"/>
        <c:auto val="1"/>
        <c:lblAlgn val="ctr"/>
        <c:lblOffset val="50"/>
        <c:noMultiLvlLbl val="0"/>
      </c:catAx>
      <c:valAx>
        <c:axId val="34967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(%)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8.1032213850096416E-2"/>
              <c:y val="2.09844516779299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6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404787459922407"/>
          <c:y val="0.13065934543024899"/>
          <c:w val="0.73821296198314856"/>
          <c:h val="0.6333547290367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남학생</c:v>
                </c:pt>
              </c:strCache>
            </c:strRef>
          </c:tx>
          <c:spPr>
            <a:ln w="38100" cap="rnd">
              <a:solidFill>
                <a:srgbClr val="2F8440"/>
              </a:solidFill>
              <a:round/>
            </a:ln>
            <a:effectLst/>
          </c:spPr>
          <c:marker>
            <c:symbol val="square"/>
            <c:size val="4"/>
            <c:spPr>
              <a:solidFill>
                <a:srgbClr val="2F8440"/>
              </a:solidFill>
              <a:ln w="38100">
                <a:solidFill>
                  <a:srgbClr val="2F844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나눔바른고딕OTF Light" panose="02000303000000000000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17년</c:v>
                </c:pt>
                <c:pt idx="1">
                  <c:v>18년</c:v>
                </c:pt>
                <c:pt idx="2">
                  <c:v>19년</c:v>
                </c:pt>
                <c:pt idx="3">
                  <c:v>20년</c:v>
                </c:pt>
                <c:pt idx="4">
                  <c:v>21년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12.3</c:v>
                </c:pt>
                <c:pt idx="1">
                  <c:v>13.4</c:v>
                </c:pt>
                <c:pt idx="2">
                  <c:v>13.8</c:v>
                </c:pt>
                <c:pt idx="3">
                  <c:v>15.6</c:v>
                </c:pt>
                <c:pt idx="4">
                  <c:v>17.5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1B-4D5A-BF2E-C8C3DDF4B9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여학생</c:v>
                </c:pt>
              </c:strCache>
            </c:strRef>
          </c:tx>
          <c:spPr>
            <a:ln w="38100" cap="rnd">
              <a:solidFill>
                <a:srgbClr val="53308C"/>
              </a:solidFill>
              <a:round/>
            </a:ln>
            <a:effectLst/>
          </c:spPr>
          <c:marker>
            <c:symbol val="square"/>
            <c:size val="3"/>
            <c:spPr>
              <a:solidFill>
                <a:srgbClr val="53308C">
                  <a:alpha val="93000"/>
                </a:srgbClr>
              </a:solidFill>
              <a:ln w="38100">
                <a:solidFill>
                  <a:srgbClr val="53308C"/>
                </a:solidFill>
              </a:ln>
              <a:effectLst/>
            </c:spPr>
          </c:marker>
          <c:dPt>
            <c:idx val="3"/>
            <c:marker>
              <c:symbol val="square"/>
              <c:size val="3"/>
              <c:spPr>
                <a:solidFill>
                  <a:srgbClr val="53308C"/>
                </a:solidFill>
                <a:ln w="38100">
                  <a:solidFill>
                    <a:srgbClr val="53308C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541B-4D5A-BF2E-C8C3DDF4B9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나눔바른고딕OTF Light" panose="02000303000000000000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17년</c:v>
                </c:pt>
                <c:pt idx="1">
                  <c:v>18년</c:v>
                </c:pt>
                <c:pt idx="2">
                  <c:v>19년</c:v>
                </c:pt>
                <c:pt idx="3">
                  <c:v>20년</c:v>
                </c:pt>
                <c:pt idx="4">
                  <c:v>21년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7.6</c:v>
                </c:pt>
                <c:pt idx="1">
                  <c:v>8</c:v>
                </c:pt>
                <c:pt idx="2">
                  <c:v>8.1</c:v>
                </c:pt>
                <c:pt idx="3">
                  <c:v>8.4</c:v>
                </c:pt>
                <c:pt idx="4">
                  <c:v>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B-4D5A-BF2E-C8C3DDF4B97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60415120"/>
        <c:axId val="360413360"/>
      </c:lineChart>
      <c:catAx>
        <c:axId val="36041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</a:defRPr>
            </a:pPr>
            <a:endParaRPr lang="ko-KR"/>
          </a:p>
        </c:txPr>
        <c:crossAx val="360413360"/>
        <c:crosses val="autoZero"/>
        <c:auto val="1"/>
        <c:lblAlgn val="ctr"/>
        <c:lblOffset val="100"/>
        <c:noMultiLvlLbl val="0"/>
      </c:catAx>
      <c:valAx>
        <c:axId val="36041336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나눔바른고딕OTF Light" panose="02000303000000000000" pitchFamily="50" charset="-127"/>
                    <a:cs typeface="+mn-cs"/>
                  </a:defRPr>
                </a:pPr>
                <a:r>
                  <a:rPr lang="en-US"/>
                  <a:t>%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4.8869581708813704E-2"/>
              <c:y val="2.2682636616434713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바른고딕OTF Light" panose="02000303000000000000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바른고딕OTF Light" panose="02000303000000000000" pitchFamily="50" charset="-127"/>
                <a:cs typeface="+mn-cs"/>
              </a:defRPr>
            </a:pPr>
            <a:endParaRPr lang="ko-KR"/>
          </a:p>
        </c:txPr>
        <c:crossAx val="36041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479921006086705"/>
          <c:y val="3.9716601545018167E-2"/>
          <c:w val="0.47011163318678878"/>
          <c:h val="9.6424851103666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나눔바른고딕OTF Light" panose="02000303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>
              <a:lumMod val="50000"/>
              <a:lumOff val="50000"/>
            </a:schemeClr>
          </a:solidFill>
          <a:latin typeface="+mj-lt"/>
          <a:ea typeface="나눔바른고딕OTF Light" panose="02000303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2617BC-8273-8F1C-5AB0-3329BD9879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A9EFF1-CD3C-7C23-76FE-DF313F5C37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706AF-EA32-4FB1-910C-4DE834F8A230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E6BD1C-3037-100F-74EF-6F629012CD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330E-9121-F41B-2AA1-EF6D07FF9A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7F52-3FA7-4E3D-B433-44A16F3FF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4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E915F-0030-4B12-A3B1-51A6FE929725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60B0-11E6-45CE-9719-55A047681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14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9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어떠한 요인이 비만율에 영향을 끼치는지 상관관계 분석을 통해 확인했습니다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45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85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5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6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35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89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7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7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56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04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7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2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6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 청소년 권장 수면시간인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8~10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시간에 비해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년 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고등학생은 평일에 평균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7.2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 잠을 자며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학교급별로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보면 초등학생은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8.7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중학생은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고등학생은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5.8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 잠을 잡니다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초등학생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 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중학생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 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명이 하루 평균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 이상 잠을 자며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고등학생은 하루 평균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 이상 잠을 자는 경우가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 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명도 되지 않습니다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이러한 청소년의 운동부족 행태와 수면부족은 </a:t>
            </a: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스트레스</a:t>
            </a: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우울감</a:t>
            </a: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경험</a:t>
            </a:r>
            <a:r>
              <a:rPr lang="en-US" altLang="ko-K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자살 시도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 자아존중감의 하락을 야기합니다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특히 </a:t>
            </a:r>
            <a:r>
              <a:rPr lang="ko-KR" altLang="en-US" sz="1200" b="0" i="0" u="none" strike="noStrike" dirty="0" err="1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특히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 충동적으로 극단적 선택을 생각한 적이 있다는 응답은 </a:t>
            </a:r>
            <a:r>
              <a:rPr lang="en-US" altLang="ko-KR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4.4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％</a:t>
            </a:r>
            <a:r>
              <a:rPr lang="en-US" altLang="ko-KR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, 2022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7.7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％에서 올해 </a:t>
            </a:r>
            <a:r>
              <a:rPr lang="en-US" altLang="ko-KR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10.2</a:t>
            </a:r>
            <a:r>
              <a:rPr lang="ko-KR" altLang="en-US" sz="1200" b="0" i="0" u="none" strike="noStrike" dirty="0">
                <a:solidFill>
                  <a:srgbClr val="303038"/>
                </a:solidFill>
                <a:effectLst/>
                <a:latin typeface="Arial" panose="020B0604020202020204" pitchFamily="34" charset="0"/>
              </a:rPr>
              <a:t>％로 증가 추세를 보입니다</a:t>
            </a:r>
            <a:r>
              <a:rPr lang="en-US" altLang="ko-KR" dirty="0">
                <a:solidFill>
                  <a:srgbClr val="303038"/>
                </a:solidFill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0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가장 건강해야 할 청소년 시기의 건강 지표가 날로 악화되고 있는 현 상황에 주목하여 학생들의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신체적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정신적 건강 위협에 영향을 미치는 요인을 파악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특징을 기반으로 전국 단위의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지역별 인사이트를 제공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하고자 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활용하여 각각의 특징에 맞는 청소년 건강 증진을 위한 정책 수립과 발전이 이루어지기를 바랍니다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6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3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분석 주제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배경 및 목적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활용 데이터 선정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분석 내용 및 결과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시사점 및 기대효과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C60B0-11E6-45CE-9719-55A0476815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2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31A17-5EE5-6D52-0BD7-3B38F6C34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205849-6496-F2CC-5C2A-2B70670E4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E323E-AF9C-38AB-BB3D-C8B13552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17D1-F8A3-47C6-A09D-573457C44683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B945C-55D0-1208-3C6F-70E58FE0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80053-D8D4-999D-D43A-9CB34691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A8D6D-A1B4-1FB2-4BAD-7B7926A9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AF1AFB-CFFB-20EE-5CB0-B4D4111F7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56D2D-78E7-3D48-9FB7-ECCA7F72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A7C96-1640-495C-AE4B-04649CFE51D0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36950-CF5A-54AC-60F3-1A9B33F7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25BEF-401A-DD75-2C30-A465DE5C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4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078F09-018A-7A1A-D556-64F57A3E3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801D2D-56F5-A4C0-85B4-ED963C30F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EC168-3DD3-BFB1-1090-31E74A56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4A8CF-C202-4168-A82E-60F0BE19D92A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EAC9E-648E-91B8-4880-C2477EAA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23850-E705-5676-9B17-50F498B7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4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8DA22-39A0-CF1A-EE2C-D3550CEC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78EA8-C042-7130-6ED9-F0CBB9CB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B52A4-557B-A6CD-DA19-2E6487E4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3A422-D724-4A96-AEBA-3076CA522C8D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E392B-CC88-628B-A73A-1A60FE1C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0298E-C13A-1ED3-F60D-E84DD878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8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32416-5191-1ED2-BB37-D980715A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18D460-B853-7139-464B-8FA40C0E4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4CA6D-1A41-8C9D-2C63-9D1D167D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2EAF7-11BD-48F1-8334-C16B3D92EED7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11508-04F1-7E5E-7F22-6667893D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65B7E-4401-AB44-8B0A-E63A8AAE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39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0E24-349A-80FD-E6CD-4C332220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59ACE-0B47-67A9-BE5C-A67461386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301F50-C35C-A147-C9C2-FA757AB70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5893A0-43E7-3372-65A2-B3BC5F8A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30FF-EB3C-4F55-B54F-298D158DFB50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79D70B-E146-50E8-9852-B60FDD86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395AC-A5D3-E114-CB73-2B757585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4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53959-36DA-8B15-B59E-0F3222E1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3AEA09-1D93-30A5-9A11-4B93A67C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C4E07F-D59B-4A58-4C75-772653153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05CA8-3392-CE6E-8BF6-CA14D967DE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D9ECF-A1D6-D0AA-4CEE-7805404E3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834E3-B0D5-9CB2-0BF0-A5AD60FA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8D28-53D1-4083-A0B7-550393EF8BC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0B13DE-F0D7-5D8C-D8AB-D2CC12FD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C7CA42-AC89-19AF-F806-CFC67F4B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7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63EA3-171A-93BE-7187-5BA225A4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7F614-0482-5428-0283-5F3B3F8E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2F92-095F-4377-8118-752FA713385B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07F5D-DC7E-4962-ABBB-610F821C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F07CDB-1C0C-09C0-7C58-9197DA33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3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FD5DA2-B749-18E0-7C1E-245A5028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1568-559B-47CC-A17A-40B6190906AE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C2708-1D22-FBAB-E8F9-1C74D0DD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83BA3-F0D2-BC74-D5CF-ECCD9BF6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37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5026-F3FD-1B20-2F0D-5B4C344C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F6C24-98BF-D53A-444F-FD430E9CE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384498-B3D5-4462-BDDC-CD977640B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C9FA7A-1A93-F14C-ABB0-326DE218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71FB-007B-43A6-A1EA-2A2F5263D714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79D6-41B1-3D98-57C1-3590E569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D1B5C7-EA7B-9426-270D-3AE418F1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0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0E1E0-F386-8833-D159-5C298B5C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06019D-78C5-3C82-EE11-1E26B4DA9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739369-0C86-7703-570B-6F72BEBB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B40627-8563-2584-9E5B-6E6F0A8B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3560-B7AB-4A27-8354-461BC0FAC745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AC0FA2-CA18-0216-3E93-157FB7E1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3C12E-FC7A-5495-1E9D-406F5791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1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5E4C93-A95E-B0CB-BD65-7B611846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D6286-A676-7B93-1EA6-6B64763A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3FD60-79AA-0309-8D7B-9A638F1B2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712CF-0C02-43C8-9F7B-97A2650055F4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AEEF9-B651-CE9E-F6A5-6A24B597F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BBB3B-48E1-9C81-5B06-FF462BDD9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56F4F-8008-4372-B23A-0575A1282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7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ca.go.kr/board/board.es?mid=a20501010000&amp;bid=0015&amp;act=view&amp;list_no=720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CD5DA96-0112-0AF3-1D8A-F145121F0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8858" y="6075480"/>
            <a:ext cx="9144000" cy="804425"/>
          </a:xfrm>
        </p:spPr>
        <p:txBody>
          <a:bodyPr anchor="ctr">
            <a:no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TEAM</a:t>
            </a:r>
            <a:r>
              <a:rPr lang="ko-KR" altLang="en-US" sz="2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데미안</a:t>
            </a:r>
            <a:endParaRPr lang="ko-KR" altLang="en-US" sz="2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44" name="그래픽 43" descr="가로 막대형 차트 단색으로 채워진">
            <a:extLst>
              <a:ext uri="{FF2B5EF4-FFF2-40B4-BE49-F238E27FC236}">
                <a16:creationId xmlns:a16="http://schemas.microsoft.com/office/drawing/2014/main" id="{4B70312A-CA1D-F3AA-3D9E-65B38125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83" y="92182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 descr="화살표가 있는 원 단색으로 채워진">
            <a:extLst>
              <a:ext uri="{FF2B5EF4-FFF2-40B4-BE49-F238E27FC236}">
                <a16:creationId xmlns:a16="http://schemas.microsoft.com/office/drawing/2014/main" id="{94E148E5-F97C-879E-EFFA-4E9EA6DC2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440" y="512955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CD65D62-915E-591A-6353-87966646D16B}"/>
              </a:ext>
            </a:extLst>
          </p:cNvPr>
          <p:cNvSpPr/>
          <p:nvPr/>
        </p:nvSpPr>
        <p:spPr>
          <a:xfrm>
            <a:off x="2109123" y="1210044"/>
            <a:ext cx="7973753" cy="4479674"/>
          </a:xfrm>
          <a:custGeom>
            <a:avLst/>
            <a:gdLst>
              <a:gd name="connsiteX0" fmla="*/ 0 w 7973753"/>
              <a:gd name="connsiteY0" fmla="*/ 2239837 h 4479674"/>
              <a:gd name="connsiteX1" fmla="*/ 3986877 w 7973753"/>
              <a:gd name="connsiteY1" fmla="*/ 0 h 4479674"/>
              <a:gd name="connsiteX2" fmla="*/ 7973754 w 7973753"/>
              <a:gd name="connsiteY2" fmla="*/ 2239837 h 4479674"/>
              <a:gd name="connsiteX3" fmla="*/ 3986877 w 7973753"/>
              <a:gd name="connsiteY3" fmla="*/ 4479674 h 4479674"/>
              <a:gd name="connsiteX4" fmla="*/ 0 w 7973753"/>
              <a:gd name="connsiteY4" fmla="*/ 2239837 h 447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3753" h="4479674" extrusionOk="0">
                <a:moveTo>
                  <a:pt x="0" y="2239837"/>
                </a:moveTo>
                <a:cubicBezTo>
                  <a:pt x="-416993" y="745598"/>
                  <a:pt x="1233924" y="206822"/>
                  <a:pt x="3986877" y="0"/>
                </a:cubicBezTo>
                <a:cubicBezTo>
                  <a:pt x="6253856" y="13702"/>
                  <a:pt x="7836078" y="1007187"/>
                  <a:pt x="7973754" y="2239837"/>
                </a:cubicBezTo>
                <a:cubicBezTo>
                  <a:pt x="7761460" y="3684181"/>
                  <a:pt x="6148060" y="4704678"/>
                  <a:pt x="3986877" y="4479674"/>
                </a:cubicBezTo>
                <a:cubicBezTo>
                  <a:pt x="1516483" y="4332770"/>
                  <a:pt x="233052" y="3588219"/>
                  <a:pt x="0" y="2239837"/>
                </a:cubicBezTo>
                <a:close/>
              </a:path>
            </a:pathLst>
          </a:custGeom>
          <a:noFill/>
          <a:ln w="44450" cap="rnd">
            <a:solidFill>
              <a:schemeClr val="bg1">
                <a:alpha val="85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DDD52DC3-00E1-C192-CEDB-BBFC638CD5A7}"/>
              </a:ext>
            </a:extLst>
          </p:cNvPr>
          <p:cNvSpPr/>
          <p:nvPr/>
        </p:nvSpPr>
        <p:spPr>
          <a:xfrm rot="3757189">
            <a:off x="3157687" y="1645019"/>
            <a:ext cx="170876" cy="125954"/>
          </a:xfrm>
          <a:custGeom>
            <a:avLst/>
            <a:gdLst>
              <a:gd name="connsiteX0" fmla="*/ 0 w 170876"/>
              <a:gd name="connsiteY0" fmla="*/ 125954 h 125954"/>
              <a:gd name="connsiteX1" fmla="*/ 85438 w 170876"/>
              <a:gd name="connsiteY1" fmla="*/ 0 h 125954"/>
              <a:gd name="connsiteX2" fmla="*/ 170876 w 170876"/>
              <a:gd name="connsiteY2" fmla="*/ 125954 h 125954"/>
              <a:gd name="connsiteX3" fmla="*/ 0 w 170876"/>
              <a:gd name="connsiteY3" fmla="*/ 125954 h 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6" h="125954" fill="none" extrusionOk="0">
                <a:moveTo>
                  <a:pt x="0" y="125954"/>
                </a:moveTo>
                <a:cubicBezTo>
                  <a:pt x="14718" y="75909"/>
                  <a:pt x="75393" y="37833"/>
                  <a:pt x="85438" y="0"/>
                </a:cubicBezTo>
                <a:cubicBezTo>
                  <a:pt x="128875" y="61086"/>
                  <a:pt x="131432" y="90432"/>
                  <a:pt x="170876" y="125954"/>
                </a:cubicBezTo>
                <a:cubicBezTo>
                  <a:pt x="116008" y="136877"/>
                  <a:pt x="75567" y="124049"/>
                  <a:pt x="0" y="125954"/>
                </a:cubicBezTo>
                <a:close/>
              </a:path>
              <a:path w="170876" h="125954" stroke="0" extrusionOk="0">
                <a:moveTo>
                  <a:pt x="0" y="125954"/>
                </a:moveTo>
                <a:cubicBezTo>
                  <a:pt x="21770" y="76890"/>
                  <a:pt x="60720" y="40768"/>
                  <a:pt x="85438" y="0"/>
                </a:cubicBezTo>
                <a:cubicBezTo>
                  <a:pt x="121466" y="49126"/>
                  <a:pt x="125101" y="79185"/>
                  <a:pt x="170876" y="125954"/>
                </a:cubicBezTo>
                <a:cubicBezTo>
                  <a:pt x="87454" y="145737"/>
                  <a:pt x="43967" y="118439"/>
                  <a:pt x="0" y="125954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 w="381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15013351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1CC67337-AFDE-E7AA-390A-82B0BAD974F1}"/>
              </a:ext>
            </a:extLst>
          </p:cNvPr>
          <p:cNvSpPr/>
          <p:nvPr/>
        </p:nvSpPr>
        <p:spPr>
          <a:xfrm rot="5671090">
            <a:off x="7338705" y="1280840"/>
            <a:ext cx="170876" cy="125954"/>
          </a:xfrm>
          <a:custGeom>
            <a:avLst/>
            <a:gdLst>
              <a:gd name="connsiteX0" fmla="*/ 0 w 170876"/>
              <a:gd name="connsiteY0" fmla="*/ 125954 h 125954"/>
              <a:gd name="connsiteX1" fmla="*/ 85438 w 170876"/>
              <a:gd name="connsiteY1" fmla="*/ 0 h 125954"/>
              <a:gd name="connsiteX2" fmla="*/ 170876 w 170876"/>
              <a:gd name="connsiteY2" fmla="*/ 125954 h 125954"/>
              <a:gd name="connsiteX3" fmla="*/ 0 w 170876"/>
              <a:gd name="connsiteY3" fmla="*/ 125954 h 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6" h="125954" fill="none" extrusionOk="0">
                <a:moveTo>
                  <a:pt x="0" y="125954"/>
                </a:moveTo>
                <a:cubicBezTo>
                  <a:pt x="14718" y="75909"/>
                  <a:pt x="75393" y="37833"/>
                  <a:pt x="85438" y="0"/>
                </a:cubicBezTo>
                <a:cubicBezTo>
                  <a:pt x="128875" y="61086"/>
                  <a:pt x="131432" y="90432"/>
                  <a:pt x="170876" y="125954"/>
                </a:cubicBezTo>
                <a:cubicBezTo>
                  <a:pt x="116008" y="136877"/>
                  <a:pt x="75567" y="124049"/>
                  <a:pt x="0" y="125954"/>
                </a:cubicBezTo>
                <a:close/>
              </a:path>
              <a:path w="170876" h="125954" stroke="0" extrusionOk="0">
                <a:moveTo>
                  <a:pt x="0" y="125954"/>
                </a:moveTo>
                <a:cubicBezTo>
                  <a:pt x="21770" y="76890"/>
                  <a:pt x="60720" y="40768"/>
                  <a:pt x="85438" y="0"/>
                </a:cubicBezTo>
                <a:cubicBezTo>
                  <a:pt x="121466" y="49126"/>
                  <a:pt x="125101" y="79185"/>
                  <a:pt x="170876" y="125954"/>
                </a:cubicBezTo>
                <a:cubicBezTo>
                  <a:pt x="87454" y="145737"/>
                  <a:pt x="43967" y="118439"/>
                  <a:pt x="0" y="125954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 w="381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15013351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4519D3F1-B337-CDE7-9E3D-2595DC9583A4}"/>
              </a:ext>
            </a:extLst>
          </p:cNvPr>
          <p:cNvSpPr/>
          <p:nvPr/>
        </p:nvSpPr>
        <p:spPr>
          <a:xfrm rot="9478847">
            <a:off x="9919460" y="2994055"/>
            <a:ext cx="170876" cy="125954"/>
          </a:xfrm>
          <a:custGeom>
            <a:avLst/>
            <a:gdLst>
              <a:gd name="connsiteX0" fmla="*/ 0 w 170876"/>
              <a:gd name="connsiteY0" fmla="*/ 125954 h 125954"/>
              <a:gd name="connsiteX1" fmla="*/ 85438 w 170876"/>
              <a:gd name="connsiteY1" fmla="*/ 0 h 125954"/>
              <a:gd name="connsiteX2" fmla="*/ 170876 w 170876"/>
              <a:gd name="connsiteY2" fmla="*/ 125954 h 125954"/>
              <a:gd name="connsiteX3" fmla="*/ 0 w 170876"/>
              <a:gd name="connsiteY3" fmla="*/ 125954 h 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6" h="125954" fill="none" extrusionOk="0">
                <a:moveTo>
                  <a:pt x="0" y="125954"/>
                </a:moveTo>
                <a:cubicBezTo>
                  <a:pt x="14718" y="75909"/>
                  <a:pt x="75393" y="37833"/>
                  <a:pt x="85438" y="0"/>
                </a:cubicBezTo>
                <a:cubicBezTo>
                  <a:pt x="128875" y="61086"/>
                  <a:pt x="131432" y="90432"/>
                  <a:pt x="170876" y="125954"/>
                </a:cubicBezTo>
                <a:cubicBezTo>
                  <a:pt x="116008" y="136877"/>
                  <a:pt x="75567" y="124049"/>
                  <a:pt x="0" y="125954"/>
                </a:cubicBezTo>
                <a:close/>
              </a:path>
              <a:path w="170876" h="125954" stroke="0" extrusionOk="0">
                <a:moveTo>
                  <a:pt x="0" y="125954"/>
                </a:moveTo>
                <a:cubicBezTo>
                  <a:pt x="21770" y="76890"/>
                  <a:pt x="60720" y="40768"/>
                  <a:pt x="85438" y="0"/>
                </a:cubicBezTo>
                <a:cubicBezTo>
                  <a:pt x="121466" y="49126"/>
                  <a:pt x="125101" y="79185"/>
                  <a:pt x="170876" y="125954"/>
                </a:cubicBezTo>
                <a:cubicBezTo>
                  <a:pt x="87454" y="145737"/>
                  <a:pt x="43967" y="118439"/>
                  <a:pt x="0" y="125954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 w="381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15013351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2A9EED98-180C-48D4-E5F6-11C5FFFB70B9}"/>
              </a:ext>
            </a:extLst>
          </p:cNvPr>
          <p:cNvSpPr/>
          <p:nvPr/>
        </p:nvSpPr>
        <p:spPr>
          <a:xfrm rot="15783661">
            <a:off x="6467761" y="5658149"/>
            <a:ext cx="170876" cy="125954"/>
          </a:xfrm>
          <a:custGeom>
            <a:avLst/>
            <a:gdLst>
              <a:gd name="connsiteX0" fmla="*/ 0 w 170876"/>
              <a:gd name="connsiteY0" fmla="*/ 125954 h 125954"/>
              <a:gd name="connsiteX1" fmla="*/ 85438 w 170876"/>
              <a:gd name="connsiteY1" fmla="*/ 0 h 125954"/>
              <a:gd name="connsiteX2" fmla="*/ 170876 w 170876"/>
              <a:gd name="connsiteY2" fmla="*/ 125954 h 125954"/>
              <a:gd name="connsiteX3" fmla="*/ 0 w 170876"/>
              <a:gd name="connsiteY3" fmla="*/ 125954 h 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6" h="125954" fill="none" extrusionOk="0">
                <a:moveTo>
                  <a:pt x="0" y="125954"/>
                </a:moveTo>
                <a:cubicBezTo>
                  <a:pt x="14718" y="75909"/>
                  <a:pt x="75393" y="37833"/>
                  <a:pt x="85438" y="0"/>
                </a:cubicBezTo>
                <a:cubicBezTo>
                  <a:pt x="128875" y="61086"/>
                  <a:pt x="131432" y="90432"/>
                  <a:pt x="170876" y="125954"/>
                </a:cubicBezTo>
                <a:cubicBezTo>
                  <a:pt x="116008" y="136877"/>
                  <a:pt x="75567" y="124049"/>
                  <a:pt x="0" y="125954"/>
                </a:cubicBezTo>
                <a:close/>
              </a:path>
              <a:path w="170876" h="125954" stroke="0" extrusionOk="0">
                <a:moveTo>
                  <a:pt x="0" y="125954"/>
                </a:moveTo>
                <a:cubicBezTo>
                  <a:pt x="21770" y="76890"/>
                  <a:pt x="60720" y="40768"/>
                  <a:pt x="85438" y="0"/>
                </a:cubicBezTo>
                <a:cubicBezTo>
                  <a:pt x="121466" y="49126"/>
                  <a:pt x="125101" y="79185"/>
                  <a:pt x="170876" y="125954"/>
                </a:cubicBezTo>
                <a:cubicBezTo>
                  <a:pt x="87454" y="145737"/>
                  <a:pt x="43967" y="118439"/>
                  <a:pt x="0" y="125954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 w="381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15013351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2165E7FA-82CF-D1CE-1C2B-66429073B258}"/>
              </a:ext>
            </a:extLst>
          </p:cNvPr>
          <p:cNvSpPr/>
          <p:nvPr/>
        </p:nvSpPr>
        <p:spPr>
          <a:xfrm rot="19460139">
            <a:off x="2587355" y="4514993"/>
            <a:ext cx="170876" cy="125954"/>
          </a:xfrm>
          <a:custGeom>
            <a:avLst/>
            <a:gdLst>
              <a:gd name="connsiteX0" fmla="*/ 0 w 170876"/>
              <a:gd name="connsiteY0" fmla="*/ 125954 h 125954"/>
              <a:gd name="connsiteX1" fmla="*/ 85438 w 170876"/>
              <a:gd name="connsiteY1" fmla="*/ 0 h 125954"/>
              <a:gd name="connsiteX2" fmla="*/ 170876 w 170876"/>
              <a:gd name="connsiteY2" fmla="*/ 125954 h 125954"/>
              <a:gd name="connsiteX3" fmla="*/ 0 w 170876"/>
              <a:gd name="connsiteY3" fmla="*/ 125954 h 1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6" h="125954" fill="none" extrusionOk="0">
                <a:moveTo>
                  <a:pt x="0" y="125954"/>
                </a:moveTo>
                <a:cubicBezTo>
                  <a:pt x="14718" y="75909"/>
                  <a:pt x="75393" y="37833"/>
                  <a:pt x="85438" y="0"/>
                </a:cubicBezTo>
                <a:cubicBezTo>
                  <a:pt x="128875" y="61086"/>
                  <a:pt x="131432" y="90432"/>
                  <a:pt x="170876" y="125954"/>
                </a:cubicBezTo>
                <a:cubicBezTo>
                  <a:pt x="116008" y="136877"/>
                  <a:pt x="75567" y="124049"/>
                  <a:pt x="0" y="125954"/>
                </a:cubicBezTo>
                <a:close/>
              </a:path>
              <a:path w="170876" h="125954" stroke="0" extrusionOk="0">
                <a:moveTo>
                  <a:pt x="0" y="125954"/>
                </a:moveTo>
                <a:cubicBezTo>
                  <a:pt x="21770" y="76890"/>
                  <a:pt x="60720" y="40768"/>
                  <a:pt x="85438" y="0"/>
                </a:cubicBezTo>
                <a:cubicBezTo>
                  <a:pt x="121466" y="49126"/>
                  <a:pt x="125101" y="79185"/>
                  <a:pt x="170876" y="125954"/>
                </a:cubicBezTo>
                <a:cubicBezTo>
                  <a:pt x="87454" y="145737"/>
                  <a:pt x="43967" y="118439"/>
                  <a:pt x="0" y="125954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 w="381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15013351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16B18E36-909D-1EF6-E7E2-22910E3A6CB4}"/>
              </a:ext>
            </a:extLst>
          </p:cNvPr>
          <p:cNvSpPr txBox="1">
            <a:spLocks/>
          </p:cNvSpPr>
          <p:nvPr/>
        </p:nvSpPr>
        <p:spPr>
          <a:xfrm>
            <a:off x="1999478" y="2235563"/>
            <a:ext cx="819806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5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전국 청소년 건강 위험 지수</a:t>
            </a:r>
            <a:br>
              <a:rPr lang="en-US" altLang="ko-KR" sz="45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</a:br>
            <a:r>
              <a:rPr lang="ko-KR" altLang="en-US" sz="45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데이터 분석 </a:t>
            </a:r>
          </a:p>
        </p:txBody>
      </p:sp>
      <p:pic>
        <p:nvPicPr>
          <p:cNvPr id="42" name="그래픽 41" descr="체중 증가 단색으로 채워진">
            <a:extLst>
              <a:ext uri="{FF2B5EF4-FFF2-40B4-BE49-F238E27FC236}">
                <a16:creationId xmlns:a16="http://schemas.microsoft.com/office/drawing/2014/main" id="{A6DAD6A9-DBAA-E31F-37C1-8A9E01EC9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696" y="10117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래픽 42" descr="축구 단색으로 채워진">
            <a:extLst>
              <a:ext uri="{FF2B5EF4-FFF2-40B4-BE49-F238E27FC236}">
                <a16:creationId xmlns:a16="http://schemas.microsoft.com/office/drawing/2014/main" id="{4F90DBB1-0E92-C0CA-06EB-20C2A0D61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547698" y="325335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래픽 44" descr="관리 단색으로 채워진">
            <a:extLst>
              <a:ext uri="{FF2B5EF4-FFF2-40B4-BE49-F238E27FC236}">
                <a16:creationId xmlns:a16="http://schemas.microsoft.com/office/drawing/2014/main" id="{437E5D46-89A8-29C9-E5EB-488B7886F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8235" y="358743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03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F43685-9DDB-5675-81FF-4F7560AF2E40}"/>
              </a:ext>
            </a:extLst>
          </p:cNvPr>
          <p:cNvSpPr/>
          <p:nvPr/>
        </p:nvSpPr>
        <p:spPr>
          <a:xfrm>
            <a:off x="474278" y="1608834"/>
            <a:ext cx="5507507" cy="490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D02D68-9CE5-B454-7DF4-CBEC9A2B54AA}"/>
              </a:ext>
            </a:extLst>
          </p:cNvPr>
          <p:cNvSpPr/>
          <p:nvPr/>
        </p:nvSpPr>
        <p:spPr>
          <a:xfrm>
            <a:off x="474278" y="1260088"/>
            <a:ext cx="5507507" cy="769434"/>
          </a:xfrm>
          <a:prstGeom prst="roundRect">
            <a:avLst>
              <a:gd name="adj" fmla="val 36957"/>
            </a:avLst>
          </a:prstGeom>
          <a:solidFill>
            <a:srgbClr val="8860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7D0D-F20B-E260-D815-DD63DCD97D55}"/>
              </a:ext>
            </a:extLst>
          </p:cNvPr>
          <p:cNvSpPr txBox="1"/>
          <p:nvPr/>
        </p:nvSpPr>
        <p:spPr>
          <a:xfrm>
            <a:off x="676945" y="1455256"/>
            <a:ext cx="3718088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2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과정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02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데이터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6603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2022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 생활 체육조사 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국민체육진흥공단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한국스포츠정책과학원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endParaRPr lang="ko-KR" altLang="en-US" sz="2000" spc="-1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10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62A41-5D45-C9CA-76F6-A048B0704218}"/>
              </a:ext>
            </a:extLst>
          </p:cNvPr>
          <p:cNvSpPr txBox="1"/>
          <p:nvPr/>
        </p:nvSpPr>
        <p:spPr>
          <a:xfrm>
            <a:off x="625796" y="2552482"/>
            <a:ext cx="52190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대전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울산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세종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강원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총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17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 지역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 수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9,000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E9458-A7DF-24B6-C6E1-51FC8C3B6C98}"/>
              </a:ext>
            </a:extLst>
          </p:cNvPr>
          <p:cNvSpPr txBox="1"/>
          <p:nvPr/>
        </p:nvSpPr>
        <p:spPr>
          <a:xfrm>
            <a:off x="625795" y="4219690"/>
            <a:ext cx="521901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 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대전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울산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세종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강원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총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17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 지역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en-US" altLang="ko-KR" sz="15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 수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1,058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 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(10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세 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~ 19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세 청소년으로 제한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5C426EE-EEEC-41F6-5BB6-36AFB325D708}"/>
              </a:ext>
            </a:extLst>
          </p:cNvPr>
          <p:cNvSpPr/>
          <p:nvPr/>
        </p:nvSpPr>
        <p:spPr>
          <a:xfrm rot="5400000">
            <a:off x="847527" y="3772300"/>
            <a:ext cx="389123" cy="379888"/>
          </a:xfrm>
          <a:prstGeom prst="rightArrow">
            <a:avLst>
              <a:gd name="adj1" fmla="val 50000"/>
              <a:gd name="adj2" fmla="val 64908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83DA02-814A-A5AB-05D5-D8795FAD9211}"/>
              </a:ext>
            </a:extLst>
          </p:cNvPr>
          <p:cNvGrpSpPr/>
          <p:nvPr/>
        </p:nvGrpSpPr>
        <p:grpSpPr>
          <a:xfrm>
            <a:off x="605145" y="5446004"/>
            <a:ext cx="4911360" cy="840304"/>
            <a:chOff x="624395" y="5291995"/>
            <a:chExt cx="4911360" cy="840304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467B3E0-E1C8-0EA3-95F1-6F3DDA00A86D}"/>
                </a:ext>
              </a:extLst>
            </p:cNvPr>
            <p:cNvSpPr/>
            <p:nvPr/>
          </p:nvSpPr>
          <p:spPr>
            <a:xfrm>
              <a:off x="760390" y="5291995"/>
              <a:ext cx="3380686" cy="840304"/>
            </a:xfrm>
            <a:prstGeom prst="roundRect">
              <a:avLst>
                <a:gd name="adj" fmla="val 9855"/>
              </a:avLst>
            </a:prstGeom>
            <a:solidFill>
              <a:srgbClr val="FFFFFF">
                <a:alpha val="50196"/>
              </a:srgbClr>
            </a:solidFill>
            <a:ln w="38100">
              <a:solidFill>
                <a:srgbClr val="8860C8">
                  <a:alpha val="20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8110211">
                    <a:custGeom>
                      <a:avLst/>
                      <a:gdLst>
                        <a:gd name="connsiteX0" fmla="*/ 0 w 2743200"/>
                        <a:gd name="connsiteY0" fmla="*/ 457209 h 3198017"/>
                        <a:gd name="connsiteX1" fmla="*/ 457209 w 2743200"/>
                        <a:gd name="connsiteY1" fmla="*/ 0 h 3198017"/>
                        <a:gd name="connsiteX2" fmla="*/ 2285991 w 2743200"/>
                        <a:gd name="connsiteY2" fmla="*/ 0 h 3198017"/>
                        <a:gd name="connsiteX3" fmla="*/ 2743200 w 2743200"/>
                        <a:gd name="connsiteY3" fmla="*/ 457209 h 3198017"/>
                        <a:gd name="connsiteX4" fmla="*/ 2743200 w 2743200"/>
                        <a:gd name="connsiteY4" fmla="*/ 2740808 h 3198017"/>
                        <a:gd name="connsiteX5" fmla="*/ 2285991 w 2743200"/>
                        <a:gd name="connsiteY5" fmla="*/ 3198017 h 3198017"/>
                        <a:gd name="connsiteX6" fmla="*/ 457209 w 2743200"/>
                        <a:gd name="connsiteY6" fmla="*/ 3198017 h 3198017"/>
                        <a:gd name="connsiteX7" fmla="*/ 0 w 2743200"/>
                        <a:gd name="connsiteY7" fmla="*/ 2740808 h 3198017"/>
                        <a:gd name="connsiteX8" fmla="*/ 0 w 2743200"/>
                        <a:gd name="connsiteY8" fmla="*/ 457209 h 319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43200" h="3198017" extrusionOk="0">
                          <a:moveTo>
                            <a:pt x="0" y="457209"/>
                          </a:moveTo>
                          <a:cubicBezTo>
                            <a:pt x="10797" y="230351"/>
                            <a:pt x="173679" y="28569"/>
                            <a:pt x="457209" y="0"/>
                          </a:cubicBezTo>
                          <a:cubicBezTo>
                            <a:pt x="916564" y="-97627"/>
                            <a:pt x="1989978" y="5718"/>
                            <a:pt x="2285991" y="0"/>
                          </a:cubicBezTo>
                          <a:cubicBezTo>
                            <a:pt x="2504791" y="-32474"/>
                            <a:pt x="2716055" y="188019"/>
                            <a:pt x="2743200" y="457209"/>
                          </a:cubicBezTo>
                          <a:cubicBezTo>
                            <a:pt x="2735712" y="1327742"/>
                            <a:pt x="2872249" y="1687696"/>
                            <a:pt x="2743200" y="2740808"/>
                          </a:cubicBezTo>
                          <a:cubicBezTo>
                            <a:pt x="2765242" y="2991924"/>
                            <a:pt x="2574568" y="3205429"/>
                            <a:pt x="2285991" y="3198017"/>
                          </a:cubicBezTo>
                          <a:cubicBezTo>
                            <a:pt x="1489630" y="3258205"/>
                            <a:pt x="974539" y="3114610"/>
                            <a:pt x="457209" y="3198017"/>
                          </a:cubicBezTo>
                          <a:cubicBezTo>
                            <a:pt x="191508" y="3239237"/>
                            <a:pt x="1938" y="2987768"/>
                            <a:pt x="0" y="2740808"/>
                          </a:cubicBezTo>
                          <a:cubicBezTo>
                            <a:pt x="-48830" y="2064546"/>
                            <a:pt x="109162" y="1562143"/>
                            <a:pt x="0" y="45720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AA140C-B047-12F9-C2B3-8FBECAB9FC89}"/>
                </a:ext>
              </a:extLst>
            </p:cNvPr>
            <p:cNvSpPr txBox="1"/>
            <p:nvPr/>
          </p:nvSpPr>
          <p:spPr>
            <a:xfrm>
              <a:off x="624395" y="5378980"/>
              <a:ext cx="4911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6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cond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b="1" dirty="0">
                  <a:solidFill>
                    <a:srgbClr val="CC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6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df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[ </a:t>
              </a:r>
              <a:r>
                <a:rPr lang="en-US" altLang="ko-KR" sz="1600" dirty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'▣ </a:t>
              </a:r>
              <a:r>
                <a:rPr lang="ko-KR" altLang="en-US" sz="1600" dirty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연령</a:t>
              </a:r>
              <a:r>
                <a:rPr lang="en-US" altLang="ko-KR" sz="1600" dirty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’ 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] </a:t>
              </a:r>
              <a:r>
                <a:rPr lang="en-US" altLang="ko-KR" sz="1600" dirty="0">
                  <a:solidFill>
                    <a:srgbClr val="CC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&lt;=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600" dirty="0">
                  <a:solidFill>
                    <a:srgbClr val="39A14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19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</a:p>
            <a:p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en-US" altLang="ko-KR" sz="16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df.loc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[</a:t>
              </a:r>
              <a:r>
                <a:rPr lang="en-US" altLang="ko-KR" sz="16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cond</a:t>
              </a:r>
              <a:r>
                <a:rPr lang="en-US" altLang="ko-KR" sz="16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]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C00271-2F29-8520-3A56-20A8899AE328}"/>
              </a:ext>
            </a:extLst>
          </p:cNvPr>
          <p:cNvSpPr txBox="1"/>
          <p:nvPr/>
        </p:nvSpPr>
        <p:spPr>
          <a:xfrm>
            <a:off x="617579" y="2181820"/>
            <a:ext cx="2398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&lt; </a:t>
            </a:r>
            <a:r>
              <a:rPr lang="ko-KR" altLang="en-US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en-US" altLang="ko-KR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 수 </a:t>
            </a:r>
            <a:r>
              <a:rPr lang="en-US" altLang="ko-KR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0E8CFC-3127-B2F6-84D5-36D552085C40}"/>
              </a:ext>
            </a:extLst>
          </p:cNvPr>
          <p:cNvSpPr/>
          <p:nvPr/>
        </p:nvSpPr>
        <p:spPr>
          <a:xfrm>
            <a:off x="6184452" y="1478279"/>
            <a:ext cx="5507507" cy="257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9E02F40-A660-120C-F3DD-1A970A0BE243}"/>
              </a:ext>
            </a:extLst>
          </p:cNvPr>
          <p:cNvGrpSpPr/>
          <p:nvPr/>
        </p:nvGrpSpPr>
        <p:grpSpPr>
          <a:xfrm>
            <a:off x="6307251" y="1603665"/>
            <a:ext cx="4934078" cy="2316168"/>
            <a:chOff x="6307251" y="1632540"/>
            <a:chExt cx="4934078" cy="23161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BEC86-68DE-A241-B08F-F231EAA3B37A}"/>
                </a:ext>
              </a:extLst>
            </p:cNvPr>
            <p:cNvSpPr txBox="1"/>
            <p:nvPr/>
          </p:nvSpPr>
          <p:spPr>
            <a:xfrm>
              <a:off x="6421619" y="3302377"/>
              <a:ext cx="48197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‘지역’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‘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성별’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‘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연령’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‘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본인의 건강상태에 대한 인식’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‘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건강상태 유지를 위해 중요한 점’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‘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건강 및 체력 유지를 위한 방법 수행 정도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(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「규칙적인 체육활동」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</a:p>
            <a:p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「충분한 휴식 및 수면」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「규칙적인 식사 및 영양보충」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「금주 및 금연」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)’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115C0D-E27B-3CEF-6A49-176253235613}"/>
                </a:ext>
              </a:extLst>
            </p:cNvPr>
            <p:cNvSpPr txBox="1"/>
            <p:nvPr/>
          </p:nvSpPr>
          <p:spPr>
            <a:xfrm>
              <a:off x="6307251" y="1974311"/>
              <a:ext cx="2574652" cy="42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컬럼 수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: </a:t>
              </a: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214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3130B4-D6A4-66A0-4C5D-0990F98FC815}"/>
                </a:ext>
              </a:extLst>
            </p:cNvPr>
            <p:cNvSpPr txBox="1"/>
            <p:nvPr/>
          </p:nvSpPr>
          <p:spPr>
            <a:xfrm>
              <a:off x="6311673" y="1632540"/>
              <a:ext cx="23988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&lt; </a:t>
              </a:r>
              <a:r>
                <a:rPr lang="ko-KR" altLang="en-US" sz="20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컬럼 </a:t>
              </a:r>
              <a:r>
                <a:rPr lang="en-US" altLang="ko-KR" sz="20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&gt;</a:t>
              </a:r>
              <a:r>
                <a:rPr lang="ko-KR" altLang="en-US" sz="20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DA7D3F84-CAC6-040E-0A35-CFD4210FD906}"/>
                </a:ext>
              </a:extLst>
            </p:cNvPr>
            <p:cNvSpPr/>
            <p:nvPr/>
          </p:nvSpPr>
          <p:spPr>
            <a:xfrm rot="5400000">
              <a:off x="6510852" y="2495380"/>
              <a:ext cx="334687" cy="257285"/>
            </a:xfrm>
            <a:prstGeom prst="rightArrow">
              <a:avLst>
                <a:gd name="adj1" fmla="val 50000"/>
                <a:gd name="adj2" fmla="val 64908"/>
              </a:avLst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0FE07D-BF93-2D25-361C-3381EC2707BB}"/>
                </a:ext>
              </a:extLst>
            </p:cNvPr>
            <p:cNvSpPr txBox="1"/>
            <p:nvPr/>
          </p:nvSpPr>
          <p:spPr>
            <a:xfrm>
              <a:off x="6317761" y="2880554"/>
              <a:ext cx="2574652" cy="42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컬럼 수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: </a:t>
              </a: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9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개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805E48E-AD5C-FB81-40C9-1E32BFA38C61}"/>
              </a:ext>
            </a:extLst>
          </p:cNvPr>
          <p:cNvGrpSpPr/>
          <p:nvPr/>
        </p:nvGrpSpPr>
        <p:grpSpPr>
          <a:xfrm>
            <a:off x="6294763" y="4183850"/>
            <a:ext cx="5103344" cy="2366697"/>
            <a:chOff x="6614376" y="306173"/>
            <a:chExt cx="5103344" cy="2366697"/>
          </a:xfrm>
        </p:grpSpPr>
        <p:sp>
          <p:nvSpPr>
            <p:cNvPr id="20" name="설명선: 아래쪽 화살표 19">
              <a:extLst>
                <a:ext uri="{FF2B5EF4-FFF2-40B4-BE49-F238E27FC236}">
                  <a16:creationId xmlns:a16="http://schemas.microsoft.com/office/drawing/2014/main" id="{377AFFBC-5CDF-AC0C-01CD-A0ACEBC11031}"/>
                </a:ext>
              </a:extLst>
            </p:cNvPr>
            <p:cNvSpPr/>
            <p:nvPr/>
          </p:nvSpPr>
          <p:spPr>
            <a:xfrm>
              <a:off x="6614376" y="306173"/>
              <a:ext cx="2574653" cy="1927820"/>
            </a:xfrm>
            <a:prstGeom prst="downArrowCallout">
              <a:avLst>
                <a:gd name="adj1" fmla="val 8538"/>
                <a:gd name="adj2" fmla="val 8995"/>
                <a:gd name="adj3" fmla="val 12197"/>
                <a:gd name="adj4" fmla="val 81579"/>
              </a:avLst>
            </a:prstGeom>
            <a:solidFill>
              <a:schemeClr val="bg1">
                <a:alpha val="20000"/>
              </a:schemeClr>
            </a:solidFill>
            <a:ln w="38100">
              <a:solidFill>
                <a:srgbClr val="CF59C1">
                  <a:alpha val="49804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F8C65B-EBE3-ADE2-EC9E-15A6BE66D521}"/>
                </a:ext>
              </a:extLst>
            </p:cNvPr>
            <p:cNvSpPr txBox="1"/>
            <p:nvPr/>
          </p:nvSpPr>
          <p:spPr>
            <a:xfrm>
              <a:off x="6676077" y="479588"/>
              <a:ext cx="2461500" cy="1246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① 전혀 건강하지 않은 편이다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②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별로 건강하지 않은 편이다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①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전혀 수행하고 있지 않다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②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별로 수행하고 있지 않다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③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보통이다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06F576-6AD3-582A-8BC6-58F905886D3F}"/>
                </a:ext>
              </a:extLst>
            </p:cNvPr>
            <p:cNvSpPr txBox="1"/>
            <p:nvPr/>
          </p:nvSpPr>
          <p:spPr>
            <a:xfrm>
              <a:off x="6912129" y="2303538"/>
              <a:ext cx="197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부정적 반응</a:t>
              </a:r>
            </a:p>
          </p:txBody>
        </p:sp>
        <p:sp>
          <p:nvSpPr>
            <p:cNvPr id="48" name="설명선: 아래쪽 화살표 47">
              <a:extLst>
                <a:ext uri="{FF2B5EF4-FFF2-40B4-BE49-F238E27FC236}">
                  <a16:creationId xmlns:a16="http://schemas.microsoft.com/office/drawing/2014/main" id="{B957BCA9-50B1-212E-CACA-C49890190FC7}"/>
                </a:ext>
              </a:extLst>
            </p:cNvPr>
            <p:cNvSpPr/>
            <p:nvPr/>
          </p:nvSpPr>
          <p:spPr>
            <a:xfrm>
              <a:off x="9338080" y="313358"/>
              <a:ext cx="2379640" cy="1927821"/>
            </a:xfrm>
            <a:prstGeom prst="downArrowCallout">
              <a:avLst>
                <a:gd name="adj1" fmla="val 8538"/>
                <a:gd name="adj2" fmla="val 8995"/>
                <a:gd name="adj3" fmla="val 12197"/>
                <a:gd name="adj4" fmla="val 81579"/>
              </a:avLst>
            </a:prstGeom>
            <a:solidFill>
              <a:schemeClr val="bg1">
                <a:alpha val="20000"/>
              </a:schemeClr>
            </a:solidFill>
            <a:ln w="38100">
              <a:solidFill>
                <a:srgbClr val="618AC7">
                  <a:alpha val="49804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4E649-7DF6-B742-DF3C-F369D048BC91}"/>
                </a:ext>
              </a:extLst>
            </p:cNvPr>
            <p:cNvSpPr txBox="1"/>
            <p:nvPr/>
          </p:nvSpPr>
          <p:spPr>
            <a:xfrm>
              <a:off x="9396552" y="552281"/>
              <a:ext cx="21950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④ 건강한 편이다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⑤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매우 건강한 편이다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④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잘 수행하고 있다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⑤ 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매우  잘 수행하고  있다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C217D-CCB6-A31D-04C3-128428D97D53}"/>
                </a:ext>
              </a:extLst>
            </p:cNvPr>
            <p:cNvSpPr txBox="1"/>
            <p:nvPr/>
          </p:nvSpPr>
          <p:spPr>
            <a:xfrm>
              <a:off x="9630655" y="2298315"/>
              <a:ext cx="1794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D3F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긍정적 반응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48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0E8CFC-3127-B2F6-84D5-36D552085C40}"/>
              </a:ext>
            </a:extLst>
          </p:cNvPr>
          <p:cNvSpPr/>
          <p:nvPr/>
        </p:nvSpPr>
        <p:spPr>
          <a:xfrm>
            <a:off x="6432414" y="1608834"/>
            <a:ext cx="5285306" cy="490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FD863-31DE-DC8E-C578-BDC3CB0402FC}"/>
              </a:ext>
            </a:extLst>
          </p:cNvPr>
          <p:cNvSpPr txBox="1"/>
          <p:nvPr/>
        </p:nvSpPr>
        <p:spPr>
          <a:xfrm>
            <a:off x="6475012" y="2214545"/>
            <a:ext cx="5219018" cy="40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대전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울산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세종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강원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총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17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 지역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 청소년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컬럼 선정</a:t>
            </a: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하루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10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개비 이상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흡연율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2.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위험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음주률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하루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60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 주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 이상 신체활동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실천율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 이상 패스트푸드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섭취율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5.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과체중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6.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비만율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7.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일이상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아침식사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결식률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8.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주중 평균 수면 시간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9.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스트레스 인지율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10.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우울증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경험률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기타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F43685-9DDB-5675-81FF-4F7560AF2E40}"/>
              </a:ext>
            </a:extLst>
          </p:cNvPr>
          <p:cNvSpPr/>
          <p:nvPr/>
        </p:nvSpPr>
        <p:spPr>
          <a:xfrm>
            <a:off x="474279" y="1608834"/>
            <a:ext cx="5280860" cy="490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D02D68-9CE5-B454-7DF4-CBEC9A2B54AA}"/>
              </a:ext>
            </a:extLst>
          </p:cNvPr>
          <p:cNvSpPr/>
          <p:nvPr/>
        </p:nvSpPr>
        <p:spPr>
          <a:xfrm>
            <a:off x="474278" y="1260088"/>
            <a:ext cx="5280861" cy="769434"/>
          </a:xfrm>
          <a:prstGeom prst="roundRect">
            <a:avLst>
              <a:gd name="adj" fmla="val 36957"/>
            </a:avLst>
          </a:prstGeom>
          <a:solidFill>
            <a:srgbClr val="8860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7D0D-F20B-E260-D815-DD63DCD97D55}"/>
              </a:ext>
            </a:extLst>
          </p:cNvPr>
          <p:cNvSpPr txBox="1"/>
          <p:nvPr/>
        </p:nvSpPr>
        <p:spPr>
          <a:xfrm>
            <a:off x="1221031" y="1446171"/>
            <a:ext cx="3718088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2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과정 전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02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데이터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5998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2022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질병관리청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(2022)_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청소년건강행태조사</a:t>
            </a:r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결과표</a:t>
            </a:r>
          </a:p>
          <a:p>
            <a:endParaRPr lang="ko-KR" altLang="en-US" sz="2000" spc="-1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11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62A41-5D45-C9CA-76F6-A048B0704218}"/>
              </a:ext>
            </a:extLst>
          </p:cNvPr>
          <p:cNvSpPr txBox="1"/>
          <p:nvPr/>
        </p:nvSpPr>
        <p:spPr>
          <a:xfrm>
            <a:off x="526496" y="2127921"/>
            <a:ext cx="5219018" cy="4521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대전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울산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세종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광주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충북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충남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강원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총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17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 지역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 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 청소년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r>
              <a:rPr lang="en-US" altLang="ko-KR" sz="16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흡연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2.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음주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신체활동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식생활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5.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비만 및 체중조절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6.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정신건강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7.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손상 및 안전의식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8.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구강건강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9.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개인위생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10.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성 행태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아토피천식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12.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인터넷 중독 및 기타</a:t>
            </a:r>
            <a:endParaRPr lang="en-US" altLang="ko-KR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B47D97-937C-18F4-1301-32B3826EE5AB}"/>
              </a:ext>
            </a:extLst>
          </p:cNvPr>
          <p:cNvSpPr/>
          <p:nvPr/>
        </p:nvSpPr>
        <p:spPr>
          <a:xfrm>
            <a:off x="6427969" y="1276882"/>
            <a:ext cx="5285306" cy="769434"/>
          </a:xfrm>
          <a:prstGeom prst="roundRect">
            <a:avLst>
              <a:gd name="adj" fmla="val 36957"/>
            </a:avLst>
          </a:prstGeom>
          <a:solidFill>
            <a:srgbClr val="8860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C23B-F5C4-E820-1301-1156FB4E8F63}"/>
              </a:ext>
            </a:extLst>
          </p:cNvPr>
          <p:cNvSpPr txBox="1"/>
          <p:nvPr/>
        </p:nvSpPr>
        <p:spPr>
          <a:xfrm>
            <a:off x="7089563" y="1470906"/>
            <a:ext cx="3718088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2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과정 후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8A2A254-F975-45C8-399C-CEFEC579BE2A}"/>
              </a:ext>
            </a:extLst>
          </p:cNvPr>
          <p:cNvSpPr/>
          <p:nvPr/>
        </p:nvSpPr>
        <p:spPr>
          <a:xfrm>
            <a:off x="5262261" y="3491253"/>
            <a:ext cx="1090190" cy="685800"/>
          </a:xfrm>
          <a:prstGeom prst="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31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5" y="2874388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데이터 분석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1491126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C63FC9B-D826-A1F9-5EA7-C70A2A145E73}"/>
              </a:ext>
            </a:extLst>
          </p:cNvPr>
          <p:cNvSpPr/>
          <p:nvPr/>
        </p:nvSpPr>
        <p:spPr>
          <a:xfrm rot="5400000">
            <a:off x="5859514" y="-678030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7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5C93C9-AF2C-05EC-26D7-A996DE8B3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/>
          <a:stretch/>
        </p:blipFill>
        <p:spPr bwMode="auto">
          <a:xfrm>
            <a:off x="256264" y="2104251"/>
            <a:ext cx="5400441" cy="301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03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목적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13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4D111-0B9F-9586-75FD-60C13EA8902A}"/>
              </a:ext>
            </a:extLst>
          </p:cNvPr>
          <p:cNvSpPr txBox="1"/>
          <p:nvPr/>
        </p:nvSpPr>
        <p:spPr>
          <a:xfrm>
            <a:off x="256264" y="5193852"/>
            <a:ext cx="5545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&lt;</a:t>
            </a:r>
            <a:r>
              <a:rPr lang="ko-KR" altLang="en-US" sz="1400" b="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본인의 건강상태에 대한 부정적 인식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데이터 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「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2022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국민생활체육조사」 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&gt;</a:t>
            </a:r>
            <a:endParaRPr lang="ko-KR" altLang="ko-KR" sz="1400" b="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64E50-78CF-9A4D-FF12-570CC581FEDA}"/>
              </a:ext>
            </a:extLst>
          </p:cNvPr>
          <p:cNvSpPr txBox="1"/>
          <p:nvPr/>
        </p:nvSpPr>
        <p:spPr>
          <a:xfrm>
            <a:off x="332017" y="5559483"/>
            <a:ext cx="401409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부정적 인식은 </a:t>
            </a:r>
            <a:r>
              <a:rPr lang="en-US" altLang="ko-KR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20%</a:t>
            </a:r>
            <a:r>
              <a:rPr lang="ko-KR" altLang="en-US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에 불과 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1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위 대구도 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22.95%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에 불과 </a:t>
            </a: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 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청소년 대다수가 건강을 긍정적으로 인식 </a:t>
            </a: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8A453A7-5493-5618-AA81-A5F2C6A03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"/>
          <a:stretch/>
        </p:blipFill>
        <p:spPr bwMode="auto">
          <a:xfrm>
            <a:off x="5940485" y="1482083"/>
            <a:ext cx="5944839" cy="369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5A79C6-1492-1338-8224-066D9113C517}"/>
              </a:ext>
            </a:extLst>
          </p:cNvPr>
          <p:cNvSpPr txBox="1"/>
          <p:nvPr/>
        </p:nvSpPr>
        <p:spPr>
          <a:xfrm>
            <a:off x="6324578" y="5571871"/>
            <a:ext cx="4763835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낮은 건강 및 체력 유지를 위한 방법 수행 정도</a:t>
            </a:r>
            <a:endParaRPr lang="en-US" altLang="ko-KR" sz="160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높은 수준의 부정적 반응  </a:t>
            </a: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 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실제 건강 상태는 좋지 않을 수 있음  </a:t>
            </a:r>
            <a:endParaRPr lang="en-US" altLang="ko-KR" sz="16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F4C7C-9DDD-BBE9-2148-3F5170E936BA}"/>
              </a:ext>
            </a:extLst>
          </p:cNvPr>
          <p:cNvSpPr txBox="1"/>
          <p:nvPr/>
        </p:nvSpPr>
        <p:spPr>
          <a:xfrm>
            <a:off x="6096000" y="5193698"/>
            <a:ext cx="5848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&lt;</a:t>
            </a:r>
            <a:r>
              <a:rPr lang="ko-KR" altLang="en-US" sz="1400" b="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건강 및 체력 유지를 위한 방법 수행 정도 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데이터 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「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2022 </a:t>
            </a:r>
            <a:r>
              <a: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국민생활체육조사」 </a:t>
            </a:r>
            <a:r>
              <a:rPr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&gt;</a:t>
            </a:r>
            <a:endParaRPr lang="ko-KR" altLang="ko-KR" sz="1400" b="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A6637-5C07-50F0-C14B-F4D8111BFB51}"/>
              </a:ext>
            </a:extLst>
          </p:cNvPr>
          <p:cNvSpPr txBox="1"/>
          <p:nvPr/>
        </p:nvSpPr>
        <p:spPr>
          <a:xfrm>
            <a:off x="192095" y="1332397"/>
            <a:ext cx="540044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</a:t>
            </a:r>
            <a:r>
              <a:rPr lang="ko-KR" altLang="en-US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주관적인 생각과는 다른 청소년들의 건강실태</a:t>
            </a:r>
          </a:p>
        </p:txBody>
      </p:sp>
    </p:spTree>
    <p:extLst>
      <p:ext uri="{BB962C8B-B14F-4D97-AF65-F5344CB8AC3E}">
        <p14:creationId xmlns:p14="http://schemas.microsoft.com/office/powerpoint/2010/main" val="198717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2D0314D9-DE35-A211-74AF-CBF27F5A7D9E}"/>
              </a:ext>
            </a:extLst>
          </p:cNvPr>
          <p:cNvSpPr/>
          <p:nvPr/>
        </p:nvSpPr>
        <p:spPr>
          <a:xfrm rot="2452473">
            <a:off x="3871027" y="3848111"/>
            <a:ext cx="819003" cy="462715"/>
          </a:xfrm>
          <a:prstGeom prst="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6ECE50-8282-D993-B213-F3B7170B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59" y="1547152"/>
            <a:ext cx="6042915" cy="51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03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상관관계 분석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14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A2C88-DB2C-4226-3146-7F856F8C3264}"/>
              </a:ext>
            </a:extLst>
          </p:cNvPr>
          <p:cNvSpPr txBox="1"/>
          <p:nvPr/>
        </p:nvSpPr>
        <p:spPr>
          <a:xfrm>
            <a:off x="7591740" y="1198773"/>
            <a:ext cx="407416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&lt;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비만율에 미치는 요인 상관분석</a:t>
            </a:r>
            <a:r>
              <a:rPr lang="en-US" altLang="ko-KR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&gt;</a:t>
            </a:r>
            <a:endParaRPr lang="ko-KR" altLang="en-US" sz="1300" b="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E202A1-E3E5-0AF7-11DC-80F4C9AD30B1}"/>
              </a:ext>
            </a:extLst>
          </p:cNvPr>
          <p:cNvGrpSpPr/>
          <p:nvPr/>
        </p:nvGrpSpPr>
        <p:grpSpPr>
          <a:xfrm>
            <a:off x="4264685" y="4504547"/>
            <a:ext cx="3429913" cy="2042775"/>
            <a:chOff x="1373103" y="4188781"/>
            <a:chExt cx="4304250" cy="220042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E25DF3-C42B-1D97-817D-E11A731D5F8C}"/>
                </a:ext>
              </a:extLst>
            </p:cNvPr>
            <p:cNvSpPr/>
            <p:nvPr/>
          </p:nvSpPr>
          <p:spPr>
            <a:xfrm>
              <a:off x="1373103" y="4331143"/>
              <a:ext cx="4304250" cy="2058059"/>
            </a:xfrm>
            <a:prstGeom prst="rect">
              <a:avLst/>
            </a:prstGeom>
            <a:noFill/>
            <a:ln w="38100">
              <a:solidFill>
                <a:srgbClr val="8860C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338BE8-CA04-6097-9F89-D4E11C5B0732}"/>
                </a:ext>
              </a:extLst>
            </p:cNvPr>
            <p:cNvSpPr txBox="1"/>
            <p:nvPr/>
          </p:nvSpPr>
          <p:spPr>
            <a:xfrm>
              <a:off x="1537936" y="4522357"/>
              <a:ext cx="4120150" cy="1655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① </a:t>
              </a:r>
              <a:r>
                <a:rPr lang="ko-KR" altLang="en-US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패스트푸드 </a:t>
              </a:r>
              <a:r>
                <a:rPr lang="ko-KR" altLang="en-US" sz="1600" dirty="0" err="1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섭취율</a:t>
              </a:r>
              <a:r>
                <a:rPr lang="ko-KR" altLang="en-US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(0.97)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②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과체중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(0.95)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③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아침식사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결식률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(0.95)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④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신체활동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실천율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(-0.89)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BA2583-4254-B04D-948F-1DF098BC68DD}"/>
                </a:ext>
              </a:extLst>
            </p:cNvPr>
            <p:cNvSpPr txBox="1"/>
            <p:nvPr/>
          </p:nvSpPr>
          <p:spPr>
            <a:xfrm>
              <a:off x="1776526" y="4188781"/>
              <a:ext cx="3460085" cy="3646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비만율과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상관관계가 높은 변수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5C03530-853A-CC6F-1064-E1CE10602FFF}"/>
              </a:ext>
            </a:extLst>
          </p:cNvPr>
          <p:cNvGrpSpPr/>
          <p:nvPr/>
        </p:nvGrpSpPr>
        <p:grpSpPr>
          <a:xfrm>
            <a:off x="193588" y="1821977"/>
            <a:ext cx="6306327" cy="2662369"/>
            <a:chOff x="171476" y="1842178"/>
            <a:chExt cx="6306327" cy="26623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0841DC1-F393-B26F-7034-F80292F9F057}"/>
                </a:ext>
              </a:extLst>
            </p:cNvPr>
            <p:cNvSpPr/>
            <p:nvPr/>
          </p:nvSpPr>
          <p:spPr>
            <a:xfrm>
              <a:off x="349962" y="3315993"/>
              <a:ext cx="3684337" cy="118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7D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736C5C-2F4E-C26A-02CC-58A3D12F02B0}"/>
                </a:ext>
              </a:extLst>
            </p:cNvPr>
            <p:cNvGrpSpPr/>
            <p:nvPr/>
          </p:nvGrpSpPr>
          <p:grpSpPr>
            <a:xfrm>
              <a:off x="349963" y="2005858"/>
              <a:ext cx="6127840" cy="1177973"/>
              <a:chOff x="99705" y="1794100"/>
              <a:chExt cx="6127840" cy="1177973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FF06506-E249-C24E-2908-B03683CB865E}"/>
                  </a:ext>
                </a:extLst>
              </p:cNvPr>
              <p:cNvSpPr/>
              <p:nvPr/>
            </p:nvSpPr>
            <p:spPr>
              <a:xfrm>
                <a:off x="99705" y="1794100"/>
                <a:ext cx="6127840" cy="1177973"/>
              </a:xfrm>
              <a:prstGeom prst="rect">
                <a:avLst/>
              </a:prstGeom>
              <a:noFill/>
              <a:ln w="19050">
                <a:solidFill>
                  <a:srgbClr val="E7DF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4A24A43-7F76-7A7E-59B4-486D8AC363C0}"/>
                  </a:ext>
                </a:extLst>
              </p:cNvPr>
              <p:cNvSpPr/>
              <p:nvPr/>
            </p:nvSpPr>
            <p:spPr>
              <a:xfrm>
                <a:off x="245510" y="1999363"/>
                <a:ext cx="3277601" cy="806544"/>
              </a:xfrm>
              <a:prstGeom prst="roundRect">
                <a:avLst>
                  <a:gd name="adj" fmla="val 9855"/>
                </a:avLst>
              </a:prstGeom>
              <a:solidFill>
                <a:schemeClr val="bg1"/>
              </a:solidFill>
              <a:ln w="28575">
                <a:solidFill>
                  <a:srgbClr val="8860C8">
                    <a:alpha val="2000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8110211">
                      <a:custGeom>
                        <a:avLst/>
                        <a:gdLst>
                          <a:gd name="connsiteX0" fmla="*/ 0 w 2743200"/>
                          <a:gd name="connsiteY0" fmla="*/ 457209 h 3198017"/>
                          <a:gd name="connsiteX1" fmla="*/ 457209 w 2743200"/>
                          <a:gd name="connsiteY1" fmla="*/ 0 h 3198017"/>
                          <a:gd name="connsiteX2" fmla="*/ 2285991 w 2743200"/>
                          <a:gd name="connsiteY2" fmla="*/ 0 h 3198017"/>
                          <a:gd name="connsiteX3" fmla="*/ 2743200 w 2743200"/>
                          <a:gd name="connsiteY3" fmla="*/ 457209 h 3198017"/>
                          <a:gd name="connsiteX4" fmla="*/ 2743200 w 2743200"/>
                          <a:gd name="connsiteY4" fmla="*/ 2740808 h 3198017"/>
                          <a:gd name="connsiteX5" fmla="*/ 2285991 w 2743200"/>
                          <a:gd name="connsiteY5" fmla="*/ 3198017 h 3198017"/>
                          <a:gd name="connsiteX6" fmla="*/ 457209 w 2743200"/>
                          <a:gd name="connsiteY6" fmla="*/ 3198017 h 3198017"/>
                          <a:gd name="connsiteX7" fmla="*/ 0 w 2743200"/>
                          <a:gd name="connsiteY7" fmla="*/ 2740808 h 3198017"/>
                          <a:gd name="connsiteX8" fmla="*/ 0 w 2743200"/>
                          <a:gd name="connsiteY8" fmla="*/ 457209 h 31980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43200" h="3198017" extrusionOk="0">
                            <a:moveTo>
                              <a:pt x="0" y="457209"/>
                            </a:moveTo>
                            <a:cubicBezTo>
                              <a:pt x="10797" y="230351"/>
                              <a:pt x="173679" y="28569"/>
                              <a:pt x="457209" y="0"/>
                            </a:cubicBezTo>
                            <a:cubicBezTo>
                              <a:pt x="916564" y="-97627"/>
                              <a:pt x="1989978" y="5718"/>
                              <a:pt x="2285991" y="0"/>
                            </a:cubicBezTo>
                            <a:cubicBezTo>
                              <a:pt x="2504791" y="-32474"/>
                              <a:pt x="2716055" y="188019"/>
                              <a:pt x="2743200" y="457209"/>
                            </a:cubicBezTo>
                            <a:cubicBezTo>
                              <a:pt x="2735712" y="1327742"/>
                              <a:pt x="2872249" y="1687696"/>
                              <a:pt x="2743200" y="2740808"/>
                            </a:cubicBezTo>
                            <a:cubicBezTo>
                              <a:pt x="2765242" y="2991924"/>
                              <a:pt x="2574568" y="3205429"/>
                              <a:pt x="2285991" y="3198017"/>
                            </a:cubicBezTo>
                            <a:cubicBezTo>
                              <a:pt x="1489630" y="3258205"/>
                              <a:pt x="974539" y="3114610"/>
                              <a:pt x="457209" y="3198017"/>
                            </a:cubicBezTo>
                            <a:cubicBezTo>
                              <a:pt x="191508" y="3239237"/>
                              <a:pt x="1938" y="2987768"/>
                              <a:pt x="0" y="2740808"/>
                            </a:cubicBezTo>
                            <a:cubicBezTo>
                              <a:pt x="-48830" y="2064546"/>
                              <a:pt x="109162" y="1562143"/>
                              <a:pt x="0" y="457209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D76491-83BF-E13D-0883-EEDC60ADA1D1}"/>
                  </a:ext>
                </a:extLst>
              </p:cNvPr>
              <p:cNvSpPr txBox="1"/>
              <p:nvPr/>
            </p:nvSpPr>
            <p:spPr>
              <a:xfrm>
                <a:off x="286207" y="2141942"/>
                <a:ext cx="32369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비만율에 </a:t>
                </a:r>
                <a:r>
                  <a:rPr lang="ko-KR" altLang="en-US" sz="1600" dirty="0">
                    <a:solidFill>
                      <a:srgbClr val="6D3FBB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긍정적 영향</a:t>
                </a:r>
                <a:r>
                  <a:rPr lang="ko-KR" altLang="en-US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을 미치는 요인</a:t>
                </a:r>
                <a:r>
                  <a:rPr lang="en-US" altLang="ko-KR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&lt;</a:t>
                </a:r>
                <a:r>
                  <a:rPr lang="ko-KR" altLang="en-US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신체활동 </a:t>
                </a:r>
                <a:r>
                  <a:rPr lang="ko-KR" altLang="en-US" sz="1600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실천율</a:t>
                </a:r>
                <a:r>
                  <a:rPr lang="en-US" altLang="ko-KR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&gt;</a:t>
                </a:r>
                <a:r>
                  <a:rPr lang="ko-KR" altLang="en-US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79FC736D-769B-A1A3-ABE6-EE1CB97714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0825" y="2402634"/>
                <a:ext cx="346655" cy="1"/>
              </a:xfrm>
              <a:prstGeom prst="straightConnector1">
                <a:avLst/>
              </a:prstGeom>
              <a:ln w="28575">
                <a:solidFill>
                  <a:srgbClr val="8860C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A7520C-9F42-3C8B-47F3-9A9343C520B6}"/>
                  </a:ext>
                </a:extLst>
              </p:cNvPr>
              <p:cNvSpPr txBox="1"/>
              <p:nvPr/>
            </p:nvSpPr>
            <p:spPr>
              <a:xfrm>
                <a:off x="3907480" y="2225511"/>
                <a:ext cx="1973179" cy="340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값을 마이너스로 통합</a:t>
                </a: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37D3CC6-41D2-AB25-86CB-0A7C4A58AA73}"/>
                </a:ext>
              </a:extLst>
            </p:cNvPr>
            <p:cNvSpPr/>
            <p:nvPr/>
          </p:nvSpPr>
          <p:spPr>
            <a:xfrm>
              <a:off x="171476" y="1842178"/>
              <a:ext cx="398526" cy="398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DFF4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615335"/>
                        <a:gd name="connsiteY0" fmla="*/ 307668 h 615335"/>
                        <a:gd name="connsiteX1" fmla="*/ 307668 w 615335"/>
                        <a:gd name="connsiteY1" fmla="*/ 0 h 615335"/>
                        <a:gd name="connsiteX2" fmla="*/ 615336 w 615335"/>
                        <a:gd name="connsiteY2" fmla="*/ 307668 h 615335"/>
                        <a:gd name="connsiteX3" fmla="*/ 307668 w 615335"/>
                        <a:gd name="connsiteY3" fmla="*/ 615336 h 615335"/>
                        <a:gd name="connsiteX4" fmla="*/ 0 w 615335"/>
                        <a:gd name="connsiteY4" fmla="*/ 307668 h 615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5335" h="615335" fill="none" extrusionOk="0">
                          <a:moveTo>
                            <a:pt x="0" y="307668"/>
                          </a:moveTo>
                          <a:cubicBezTo>
                            <a:pt x="30316" y="108934"/>
                            <a:pt x="159798" y="1455"/>
                            <a:pt x="307668" y="0"/>
                          </a:cubicBezTo>
                          <a:cubicBezTo>
                            <a:pt x="501317" y="40560"/>
                            <a:pt x="585775" y="137113"/>
                            <a:pt x="615336" y="307668"/>
                          </a:cubicBezTo>
                          <a:cubicBezTo>
                            <a:pt x="642638" y="481547"/>
                            <a:pt x="471348" y="612488"/>
                            <a:pt x="307668" y="615336"/>
                          </a:cubicBezTo>
                          <a:cubicBezTo>
                            <a:pt x="110431" y="623488"/>
                            <a:pt x="7624" y="467252"/>
                            <a:pt x="0" y="307668"/>
                          </a:cubicBezTo>
                          <a:close/>
                        </a:path>
                        <a:path w="615335" h="615335" stroke="0" extrusionOk="0">
                          <a:moveTo>
                            <a:pt x="0" y="307668"/>
                          </a:moveTo>
                          <a:cubicBezTo>
                            <a:pt x="-23299" y="178624"/>
                            <a:pt x="129157" y="-3548"/>
                            <a:pt x="307668" y="0"/>
                          </a:cubicBezTo>
                          <a:cubicBezTo>
                            <a:pt x="499712" y="-3266"/>
                            <a:pt x="591101" y="181888"/>
                            <a:pt x="615336" y="307668"/>
                          </a:cubicBezTo>
                          <a:cubicBezTo>
                            <a:pt x="569233" y="492997"/>
                            <a:pt x="459898" y="636254"/>
                            <a:pt x="307668" y="615336"/>
                          </a:cubicBezTo>
                          <a:cubicBezTo>
                            <a:pt x="153928" y="604865"/>
                            <a:pt x="-23989" y="483091"/>
                            <a:pt x="0" y="3076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ECB964-B747-6B69-CA13-8164DB487552}"/>
                </a:ext>
              </a:extLst>
            </p:cNvPr>
            <p:cNvSpPr txBox="1"/>
            <p:nvPr/>
          </p:nvSpPr>
          <p:spPr>
            <a:xfrm>
              <a:off x="200979" y="1864851"/>
              <a:ext cx="352068" cy="400110"/>
            </a:xfrm>
            <a:prstGeom prst="rect">
              <a:avLst/>
            </a:pr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D3FBB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</a:t>
              </a:r>
              <a:endParaRPr lang="ko-KR" altLang="en-US" sz="200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3153CE-4DDC-ECE8-0B24-A5D3070C6D79}"/>
                </a:ext>
              </a:extLst>
            </p:cNvPr>
            <p:cNvSpPr txBox="1"/>
            <p:nvPr/>
          </p:nvSpPr>
          <p:spPr>
            <a:xfrm>
              <a:off x="526840" y="3428856"/>
              <a:ext cx="2842003" cy="94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# 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기간 </a:t>
              </a: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: 2009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년</a:t>
              </a: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~ 2022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년</a:t>
              </a:r>
              <a:endPara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25000"/>
                </a:lnSpc>
              </a:pP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# 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연도를 기준으로 </a:t>
              </a: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GROUP BY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# </a:t>
              </a:r>
              <a:r>
                <a:rPr lang="ko-KR" altLang="en-US" sz="15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전국 평균으로 상관관계 분석 </a:t>
              </a:r>
              <a:endPara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95B27BC-DA52-DA0E-72EF-90AEEBAACF88}"/>
                </a:ext>
              </a:extLst>
            </p:cNvPr>
            <p:cNvSpPr/>
            <p:nvPr/>
          </p:nvSpPr>
          <p:spPr>
            <a:xfrm>
              <a:off x="171476" y="3091547"/>
              <a:ext cx="398526" cy="398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DFF4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615335"/>
                        <a:gd name="connsiteY0" fmla="*/ 307668 h 615335"/>
                        <a:gd name="connsiteX1" fmla="*/ 307668 w 615335"/>
                        <a:gd name="connsiteY1" fmla="*/ 0 h 615335"/>
                        <a:gd name="connsiteX2" fmla="*/ 615336 w 615335"/>
                        <a:gd name="connsiteY2" fmla="*/ 307668 h 615335"/>
                        <a:gd name="connsiteX3" fmla="*/ 307668 w 615335"/>
                        <a:gd name="connsiteY3" fmla="*/ 615336 h 615335"/>
                        <a:gd name="connsiteX4" fmla="*/ 0 w 615335"/>
                        <a:gd name="connsiteY4" fmla="*/ 307668 h 615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5335" h="615335" fill="none" extrusionOk="0">
                          <a:moveTo>
                            <a:pt x="0" y="307668"/>
                          </a:moveTo>
                          <a:cubicBezTo>
                            <a:pt x="30316" y="108934"/>
                            <a:pt x="159798" y="1455"/>
                            <a:pt x="307668" y="0"/>
                          </a:cubicBezTo>
                          <a:cubicBezTo>
                            <a:pt x="501317" y="40560"/>
                            <a:pt x="585775" y="137113"/>
                            <a:pt x="615336" y="307668"/>
                          </a:cubicBezTo>
                          <a:cubicBezTo>
                            <a:pt x="642638" y="481547"/>
                            <a:pt x="471348" y="612488"/>
                            <a:pt x="307668" y="615336"/>
                          </a:cubicBezTo>
                          <a:cubicBezTo>
                            <a:pt x="110431" y="623488"/>
                            <a:pt x="7624" y="467252"/>
                            <a:pt x="0" y="307668"/>
                          </a:cubicBezTo>
                          <a:close/>
                        </a:path>
                        <a:path w="615335" h="615335" stroke="0" extrusionOk="0">
                          <a:moveTo>
                            <a:pt x="0" y="307668"/>
                          </a:moveTo>
                          <a:cubicBezTo>
                            <a:pt x="-23299" y="178624"/>
                            <a:pt x="129157" y="-3548"/>
                            <a:pt x="307668" y="0"/>
                          </a:cubicBezTo>
                          <a:cubicBezTo>
                            <a:pt x="499712" y="-3266"/>
                            <a:pt x="591101" y="181888"/>
                            <a:pt x="615336" y="307668"/>
                          </a:cubicBezTo>
                          <a:cubicBezTo>
                            <a:pt x="569233" y="492997"/>
                            <a:pt x="459898" y="636254"/>
                            <a:pt x="307668" y="615336"/>
                          </a:cubicBezTo>
                          <a:cubicBezTo>
                            <a:pt x="153928" y="604865"/>
                            <a:pt x="-23989" y="483091"/>
                            <a:pt x="0" y="3076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E99F70-B529-4450-760B-AA274421EA2F}"/>
                </a:ext>
              </a:extLst>
            </p:cNvPr>
            <p:cNvSpPr txBox="1"/>
            <p:nvPr/>
          </p:nvSpPr>
          <p:spPr>
            <a:xfrm>
              <a:off x="200979" y="3133241"/>
              <a:ext cx="352068" cy="400110"/>
            </a:xfrm>
            <a:prstGeom prst="rect">
              <a:avLst/>
            </a:pr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D3FBB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endParaRPr lang="ko-KR" altLang="en-US" sz="200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9D96F10-9C63-EB86-44AF-7507B2816E51}"/>
              </a:ext>
            </a:extLst>
          </p:cNvPr>
          <p:cNvSpPr txBox="1"/>
          <p:nvPr/>
        </p:nvSpPr>
        <p:spPr>
          <a:xfrm>
            <a:off x="192095" y="1332397"/>
            <a:ext cx="431252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</a:t>
            </a:r>
            <a:r>
              <a:rPr lang="ko-KR" altLang="en-US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비만율과 각 요인들의 상관관계 분석 </a:t>
            </a:r>
          </a:p>
        </p:txBody>
      </p:sp>
    </p:spTree>
    <p:extLst>
      <p:ext uri="{BB962C8B-B14F-4D97-AF65-F5344CB8AC3E}">
        <p14:creationId xmlns:p14="http://schemas.microsoft.com/office/powerpoint/2010/main" val="117687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03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중요변수 추출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15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0848A09-E416-E7F2-D127-01DA58120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82" y="1499439"/>
            <a:ext cx="8178392" cy="46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F69C7-485F-0B39-A6A0-4292FC77513C}"/>
              </a:ext>
            </a:extLst>
          </p:cNvPr>
          <p:cNvSpPr txBox="1"/>
          <p:nvPr/>
        </p:nvSpPr>
        <p:spPr>
          <a:xfrm>
            <a:off x="192095" y="1332397"/>
            <a:ext cx="7074979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</a:t>
            </a:r>
            <a:r>
              <a:rPr lang="ko-KR" altLang="en-US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랜덤 포레스트</a:t>
            </a:r>
            <a:r>
              <a:rPr lang="en-US" altLang="ko-KR" sz="1500" b="0" dirty="0">
                <a:solidFill>
                  <a:srgbClr val="53308C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(Random Forest Regressor)</a:t>
            </a:r>
            <a:r>
              <a:rPr lang="ko-KR" altLang="en-US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</a:t>
            </a:r>
            <a:r>
              <a:rPr lang="ko-KR" altLang="en-US" sz="20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통한 </a:t>
            </a:r>
            <a:r>
              <a:rPr lang="ko-KR" altLang="en-US" sz="2000" b="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중요변수 추출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B53C18-8BA6-E7B8-BA0B-BA43B7953D49}"/>
              </a:ext>
            </a:extLst>
          </p:cNvPr>
          <p:cNvGrpSpPr/>
          <p:nvPr/>
        </p:nvGrpSpPr>
        <p:grpSpPr>
          <a:xfrm>
            <a:off x="383578" y="1898677"/>
            <a:ext cx="3265642" cy="2397879"/>
            <a:chOff x="1373103" y="4157440"/>
            <a:chExt cx="4304250" cy="22317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300D7E-4E37-7F23-0BD3-6D0AC36C8873}"/>
                </a:ext>
              </a:extLst>
            </p:cNvPr>
            <p:cNvSpPr/>
            <p:nvPr/>
          </p:nvSpPr>
          <p:spPr>
            <a:xfrm>
              <a:off x="1373103" y="4331143"/>
              <a:ext cx="4304250" cy="2058059"/>
            </a:xfrm>
            <a:prstGeom prst="rect">
              <a:avLst/>
            </a:prstGeom>
            <a:noFill/>
            <a:ln w="38100">
              <a:solidFill>
                <a:srgbClr val="E7D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4F7091-A60F-E9AD-09B5-6524144F9335}"/>
                </a:ext>
              </a:extLst>
            </p:cNvPr>
            <p:cNvSpPr txBox="1"/>
            <p:nvPr/>
          </p:nvSpPr>
          <p:spPr>
            <a:xfrm>
              <a:off x="1525250" y="4594024"/>
              <a:ext cx="4120150" cy="1655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① </a:t>
              </a:r>
              <a:r>
                <a:rPr lang="ko-KR" altLang="en-US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과체중</a:t>
              </a:r>
              <a:endParaRPr lang="en-US" altLang="ko-KR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② 주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회 이상 패스트푸드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섭취율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③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신체활동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실천율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④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아침식사 </a:t>
              </a:r>
              <a:r>
                <a:rPr lang="ko-KR" alt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결식율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4F03E8-8E9F-7229-65AC-0EE781D22FC1}"/>
                </a:ext>
              </a:extLst>
            </p:cNvPr>
            <p:cNvSpPr txBox="1"/>
            <p:nvPr/>
          </p:nvSpPr>
          <p:spPr>
            <a:xfrm>
              <a:off x="1744772" y="4157440"/>
              <a:ext cx="3560910" cy="3151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특성 중요도 </a:t>
              </a:r>
              <a:r>
                <a:rPr lang="en-US" altLang="ko-KR" sz="12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Feature </a:t>
              </a:r>
              <a:r>
                <a:rPr lang="en-US" altLang="ko-KR" sz="12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Importances</a:t>
              </a:r>
              <a:endPara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19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5" y="2864763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1491126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C63FC9B-D826-A1F9-5EA7-C70A2A145E73}"/>
              </a:ext>
            </a:extLst>
          </p:cNvPr>
          <p:cNvSpPr/>
          <p:nvPr/>
        </p:nvSpPr>
        <p:spPr>
          <a:xfrm rot="5400000">
            <a:off x="5859514" y="-678030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3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89DEF-F38A-AB5C-AE61-2EFBDFD1B87C}"/>
              </a:ext>
            </a:extLst>
          </p:cNvPr>
          <p:cNvSpPr/>
          <p:nvPr/>
        </p:nvSpPr>
        <p:spPr>
          <a:xfrm>
            <a:off x="641132" y="1548385"/>
            <a:ext cx="4183118" cy="4907852"/>
          </a:xfrm>
          <a:prstGeom prst="rect">
            <a:avLst/>
          </a:prstGeom>
          <a:solidFill>
            <a:schemeClr val="bg1"/>
          </a:solidFill>
          <a:ln w="28575" cap="rnd">
            <a:solidFill>
              <a:srgbClr val="E7DF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가중치 설정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17</a:t>
            </a:fld>
            <a:endParaRPr lang="ko-KR" altLang="en-US" sz="150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D8599-EBEA-7351-C4F3-036E1501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16" y="2058302"/>
            <a:ext cx="5168320" cy="7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5BF168-2AE7-DCC5-ED55-14A00F07904B}"/>
              </a:ext>
            </a:extLst>
          </p:cNvPr>
          <p:cNvGrpSpPr/>
          <p:nvPr/>
        </p:nvGrpSpPr>
        <p:grpSpPr>
          <a:xfrm>
            <a:off x="901910" y="1851229"/>
            <a:ext cx="3641207" cy="1648658"/>
            <a:chOff x="836946" y="2044238"/>
            <a:chExt cx="3641207" cy="16486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7C1679-26A1-CBFC-ECB8-09BBF0EF9C4B}"/>
                </a:ext>
              </a:extLst>
            </p:cNvPr>
            <p:cNvSpPr/>
            <p:nvPr/>
          </p:nvSpPr>
          <p:spPr>
            <a:xfrm>
              <a:off x="836946" y="2181797"/>
              <a:ext cx="3641207" cy="15110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19050">
              <a:solidFill>
                <a:srgbClr val="CA9F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C0D8B-649E-E6F0-B367-B6775B143FE2}"/>
                </a:ext>
              </a:extLst>
            </p:cNvPr>
            <p:cNvSpPr/>
            <p:nvPr/>
          </p:nvSpPr>
          <p:spPr>
            <a:xfrm>
              <a:off x="1301400" y="2044238"/>
              <a:ext cx="2528688" cy="369332"/>
            </a:xfrm>
            <a:prstGeom prst="roundRect">
              <a:avLst/>
            </a:prstGeom>
            <a:solidFill>
              <a:srgbClr val="DABC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A022B1-1AF3-9180-042F-1158D4820CB0}"/>
                </a:ext>
              </a:extLst>
            </p:cNvPr>
            <p:cNvSpPr txBox="1"/>
            <p:nvPr/>
          </p:nvSpPr>
          <p:spPr>
            <a:xfrm>
              <a:off x="1011508" y="2538143"/>
              <a:ext cx="3292080" cy="943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청소년 스트레스 인지율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우울증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경험률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주중평균 수면시간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F206A1-EAA3-8C7D-8CEF-A11A10FAFD58}"/>
                </a:ext>
              </a:extLst>
            </p:cNvPr>
            <p:cNvSpPr txBox="1"/>
            <p:nvPr/>
          </p:nvSpPr>
          <p:spPr>
            <a:xfrm>
              <a:off x="1582055" y="2056225"/>
              <a:ext cx="196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정신적 건강 요인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C1B87F-E3A2-9AE5-2DE4-CB7E21A4753F}"/>
              </a:ext>
            </a:extLst>
          </p:cNvPr>
          <p:cNvGrpSpPr/>
          <p:nvPr/>
        </p:nvGrpSpPr>
        <p:grpSpPr>
          <a:xfrm>
            <a:off x="901910" y="3615341"/>
            <a:ext cx="3651014" cy="2670124"/>
            <a:chOff x="836946" y="3922973"/>
            <a:chExt cx="3651014" cy="26701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1BEC9B-5972-EEAC-8335-FF3E1216961A}"/>
                </a:ext>
              </a:extLst>
            </p:cNvPr>
            <p:cNvSpPr/>
            <p:nvPr/>
          </p:nvSpPr>
          <p:spPr>
            <a:xfrm>
              <a:off x="836946" y="4108894"/>
              <a:ext cx="3651014" cy="24842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8C0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980246B-E3E0-E902-EDA9-223AE8B7BAE0}"/>
                </a:ext>
              </a:extLst>
            </p:cNvPr>
            <p:cNvSpPr/>
            <p:nvPr/>
          </p:nvSpPr>
          <p:spPr>
            <a:xfrm>
              <a:off x="1401475" y="3922973"/>
              <a:ext cx="2528688" cy="369332"/>
            </a:xfrm>
            <a:prstGeom prst="roundRect">
              <a:avLst/>
            </a:prstGeom>
            <a:solidFill>
              <a:srgbClr val="B7D3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7FAF2E-D1E2-C6F0-175D-D51B243C2089}"/>
                </a:ext>
              </a:extLst>
            </p:cNvPr>
            <p:cNvSpPr txBox="1"/>
            <p:nvPr/>
          </p:nvSpPr>
          <p:spPr>
            <a:xfrm>
              <a:off x="1800678" y="3926884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신체적 건강 요인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C55C2-D78A-B20F-663B-6DBAB7836E5F}"/>
                </a:ext>
              </a:extLst>
            </p:cNvPr>
            <p:cNvSpPr txBox="1"/>
            <p:nvPr/>
          </p:nvSpPr>
          <p:spPr>
            <a:xfrm>
              <a:off x="1018174" y="4376228"/>
              <a:ext cx="3371928" cy="2097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청소년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위험음주율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하루 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10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개비 이상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흡연율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비만율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과체중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주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회 이상 패스트푸드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섭취율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하루 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60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분 주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일 이상 신체활동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실천율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주</a:t>
              </a:r>
              <a:r>
                <a:rPr lang="en-US" altLang="ko-KR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r>
                <a:rPr lang="ko-KR" altLang="en-US" sz="1500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일 이상 아침식사 </a:t>
              </a:r>
              <a:r>
                <a:rPr lang="ko-KR" altLang="en-US" sz="1500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결식률</a:t>
              </a:r>
              <a:endParaRPr lang="en-US" altLang="ko-KR" sz="15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9E8D32-9B3E-6C53-3358-BC9E3E375E38}"/>
              </a:ext>
            </a:extLst>
          </p:cNvPr>
          <p:cNvSpPr txBox="1"/>
          <p:nvPr/>
        </p:nvSpPr>
        <p:spPr>
          <a:xfrm>
            <a:off x="1366364" y="1361320"/>
            <a:ext cx="2528688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청소년 건강 위험요인 </a:t>
            </a:r>
            <a:endParaRPr lang="ko-KR" altLang="en-US" sz="2000" b="0" dirty="0">
              <a:solidFill>
                <a:srgbClr val="6D3F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AAB36A-0252-AF5A-DF51-9566E23DB3DF}"/>
              </a:ext>
            </a:extLst>
          </p:cNvPr>
          <p:cNvGrpSpPr/>
          <p:nvPr/>
        </p:nvGrpSpPr>
        <p:grpSpPr>
          <a:xfrm>
            <a:off x="5223453" y="3424175"/>
            <a:ext cx="6266621" cy="2958431"/>
            <a:chOff x="5007104" y="3429000"/>
            <a:chExt cx="6266621" cy="29584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CD6039-6C16-4B57-02DA-1CA867F95740}"/>
                </a:ext>
              </a:extLst>
            </p:cNvPr>
            <p:cNvSpPr txBox="1"/>
            <p:nvPr/>
          </p:nvSpPr>
          <p:spPr>
            <a:xfrm>
              <a:off x="5314863" y="4136540"/>
              <a:ext cx="5484614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1.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예측선이 감소하거나 변화가 없는 경우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endParaRP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	</a:t>
              </a:r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	</a:t>
              </a:r>
              <a:r>
                <a:rPr lang="en-US" altLang="ko-KR" sz="1600" b="0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</a:t>
              </a:r>
              <a:r>
                <a:rPr lang="ko-KR" altLang="en-US" sz="1600" b="0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가중치 </a:t>
              </a:r>
              <a:r>
                <a:rPr lang="en-US" altLang="ko-KR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 </a:t>
              </a:r>
              <a:endParaRPr lang="en-US" altLang="ko-KR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endParaRP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2.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예측선이 증가하는 경우 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endParaRP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		</a:t>
              </a:r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b="0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</a:t>
              </a:r>
              <a:r>
                <a:rPr lang="en-US" altLang="ko-KR" sz="1600" b="0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 </a:t>
              </a:r>
              <a:r>
                <a:rPr lang="ko-KR" altLang="en-US" sz="1600" b="0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기울기의 정도에 따라 가중치를 부여</a:t>
              </a:r>
              <a:endParaRPr lang="ko-KR" altLang="en-US" sz="16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894DB-BFB7-5568-810D-949B178E6C95}"/>
                </a:ext>
              </a:extLst>
            </p:cNvPr>
            <p:cNvSpPr txBox="1"/>
            <p:nvPr/>
          </p:nvSpPr>
          <p:spPr>
            <a:xfrm>
              <a:off x="5314862" y="3729651"/>
              <a:ext cx="548461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rgbClr val="53308C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향후 </a:t>
              </a:r>
              <a:r>
                <a:rPr lang="en-US" altLang="ko-KR" sz="1600" dirty="0">
                  <a:solidFill>
                    <a:srgbClr val="53308C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3</a:t>
              </a:r>
              <a:r>
                <a:rPr lang="ko-KR" altLang="en-US" sz="1600" dirty="0">
                  <a:solidFill>
                    <a:srgbClr val="53308C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년도의 예측선의 증가 정도에 따라 요인들의 가중치 설정</a:t>
              </a:r>
              <a:endParaRPr lang="ko-KR" altLang="en-US" sz="16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E80A4B5-7C38-B761-7132-BB94DBC62424}"/>
                </a:ext>
              </a:extLst>
            </p:cNvPr>
            <p:cNvSpPr/>
            <p:nvPr/>
          </p:nvSpPr>
          <p:spPr>
            <a:xfrm>
              <a:off x="5007104" y="3429000"/>
              <a:ext cx="6266621" cy="2958431"/>
            </a:xfrm>
            <a:prstGeom prst="roundRect">
              <a:avLst>
                <a:gd name="adj" fmla="val 4881"/>
              </a:avLst>
            </a:prstGeom>
            <a:noFill/>
            <a:ln w="28575">
              <a:solidFill>
                <a:srgbClr val="8860C8">
                  <a:alpha val="20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8110211">
                    <a:custGeom>
                      <a:avLst/>
                      <a:gdLst>
                        <a:gd name="connsiteX0" fmla="*/ 0 w 2743200"/>
                        <a:gd name="connsiteY0" fmla="*/ 457209 h 3198017"/>
                        <a:gd name="connsiteX1" fmla="*/ 457209 w 2743200"/>
                        <a:gd name="connsiteY1" fmla="*/ 0 h 3198017"/>
                        <a:gd name="connsiteX2" fmla="*/ 2285991 w 2743200"/>
                        <a:gd name="connsiteY2" fmla="*/ 0 h 3198017"/>
                        <a:gd name="connsiteX3" fmla="*/ 2743200 w 2743200"/>
                        <a:gd name="connsiteY3" fmla="*/ 457209 h 3198017"/>
                        <a:gd name="connsiteX4" fmla="*/ 2743200 w 2743200"/>
                        <a:gd name="connsiteY4" fmla="*/ 2740808 h 3198017"/>
                        <a:gd name="connsiteX5" fmla="*/ 2285991 w 2743200"/>
                        <a:gd name="connsiteY5" fmla="*/ 3198017 h 3198017"/>
                        <a:gd name="connsiteX6" fmla="*/ 457209 w 2743200"/>
                        <a:gd name="connsiteY6" fmla="*/ 3198017 h 3198017"/>
                        <a:gd name="connsiteX7" fmla="*/ 0 w 2743200"/>
                        <a:gd name="connsiteY7" fmla="*/ 2740808 h 3198017"/>
                        <a:gd name="connsiteX8" fmla="*/ 0 w 2743200"/>
                        <a:gd name="connsiteY8" fmla="*/ 457209 h 319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43200" h="3198017" extrusionOk="0">
                          <a:moveTo>
                            <a:pt x="0" y="457209"/>
                          </a:moveTo>
                          <a:cubicBezTo>
                            <a:pt x="10797" y="230351"/>
                            <a:pt x="173679" y="28569"/>
                            <a:pt x="457209" y="0"/>
                          </a:cubicBezTo>
                          <a:cubicBezTo>
                            <a:pt x="916564" y="-97627"/>
                            <a:pt x="1989978" y="5718"/>
                            <a:pt x="2285991" y="0"/>
                          </a:cubicBezTo>
                          <a:cubicBezTo>
                            <a:pt x="2504791" y="-32474"/>
                            <a:pt x="2716055" y="188019"/>
                            <a:pt x="2743200" y="457209"/>
                          </a:cubicBezTo>
                          <a:cubicBezTo>
                            <a:pt x="2735712" y="1327742"/>
                            <a:pt x="2872249" y="1687696"/>
                            <a:pt x="2743200" y="2740808"/>
                          </a:cubicBezTo>
                          <a:cubicBezTo>
                            <a:pt x="2765242" y="2991924"/>
                            <a:pt x="2574568" y="3205429"/>
                            <a:pt x="2285991" y="3198017"/>
                          </a:cubicBezTo>
                          <a:cubicBezTo>
                            <a:pt x="1489630" y="3258205"/>
                            <a:pt x="974539" y="3114610"/>
                            <a:pt x="457209" y="3198017"/>
                          </a:cubicBezTo>
                          <a:cubicBezTo>
                            <a:pt x="191508" y="3239237"/>
                            <a:pt x="1938" y="2987768"/>
                            <a:pt x="0" y="2740808"/>
                          </a:cubicBezTo>
                          <a:cubicBezTo>
                            <a:pt x="-48830" y="2064546"/>
                            <a:pt x="109162" y="1562143"/>
                            <a:pt x="0" y="45720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AA249C-9A6F-E45A-A237-E94C444146ED}"/>
                </a:ext>
              </a:extLst>
            </p:cNvPr>
            <p:cNvSpPr txBox="1"/>
            <p:nvPr/>
          </p:nvSpPr>
          <p:spPr>
            <a:xfrm>
              <a:off x="5314862" y="5477964"/>
              <a:ext cx="57646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2009</a:t>
              </a:r>
              <a:r>
                <a:rPr lang="ko-KR" altLang="en-US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년 부터 </a:t>
              </a:r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2022</a:t>
              </a:r>
              <a:r>
                <a:rPr lang="ko-KR" altLang="en-US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년까지의 데이터를 바탕으로 가중치를 구하고</a:t>
              </a:r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, </a:t>
              </a:r>
              <a:r>
                <a:rPr lang="ko-KR" altLang="en-US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가장 최근</a:t>
              </a:r>
              <a:r>
                <a:rPr lang="en-US" altLang="ko-KR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2022</a:t>
              </a:r>
              <a:r>
                <a:rPr lang="ko-KR" altLang="en-US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년 데이터 값으로 지수를 계산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E76B17-607D-7115-20F6-186BB17DB9A5}"/>
              </a:ext>
            </a:extLst>
          </p:cNvPr>
          <p:cNvSpPr txBox="1"/>
          <p:nvPr/>
        </p:nvSpPr>
        <p:spPr>
          <a:xfrm>
            <a:off x="5531211" y="3221507"/>
            <a:ext cx="2120320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</a:t>
            </a:r>
            <a:r>
              <a:rPr lang="ko-KR" altLang="en-US" sz="2000" dirty="0">
                <a:solidFill>
                  <a:srgbClr val="6D3F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가중치 설정 규칙</a:t>
            </a:r>
            <a:endParaRPr lang="ko-KR" altLang="en-US" sz="2000" b="0" dirty="0">
              <a:solidFill>
                <a:srgbClr val="6D3F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53B50B7-C0EE-6DB9-6B25-3203E023C51B}"/>
              </a:ext>
            </a:extLst>
          </p:cNvPr>
          <p:cNvSpPr/>
          <p:nvPr/>
        </p:nvSpPr>
        <p:spPr>
          <a:xfrm>
            <a:off x="5223453" y="1737568"/>
            <a:ext cx="6266621" cy="1268389"/>
          </a:xfrm>
          <a:prstGeom prst="roundRect">
            <a:avLst>
              <a:gd name="adj" fmla="val 4881"/>
            </a:avLst>
          </a:prstGeom>
          <a:noFill/>
          <a:ln w="28575">
            <a:solidFill>
              <a:srgbClr val="8860C8">
                <a:alpha val="20000"/>
              </a:srgbClr>
            </a:solidFill>
            <a:extLst>
              <a:ext uri="{C807C97D-BFC1-408E-A445-0C87EB9F89A2}">
                <ask:lineSketchStyleProps xmlns:ask="http://schemas.microsoft.com/office/drawing/2018/sketchyshapes" sd="128110211">
                  <a:custGeom>
                    <a:avLst/>
                    <a:gdLst>
                      <a:gd name="connsiteX0" fmla="*/ 0 w 2743200"/>
                      <a:gd name="connsiteY0" fmla="*/ 457209 h 3198017"/>
                      <a:gd name="connsiteX1" fmla="*/ 457209 w 2743200"/>
                      <a:gd name="connsiteY1" fmla="*/ 0 h 3198017"/>
                      <a:gd name="connsiteX2" fmla="*/ 2285991 w 2743200"/>
                      <a:gd name="connsiteY2" fmla="*/ 0 h 3198017"/>
                      <a:gd name="connsiteX3" fmla="*/ 2743200 w 2743200"/>
                      <a:gd name="connsiteY3" fmla="*/ 457209 h 3198017"/>
                      <a:gd name="connsiteX4" fmla="*/ 2743200 w 2743200"/>
                      <a:gd name="connsiteY4" fmla="*/ 2740808 h 3198017"/>
                      <a:gd name="connsiteX5" fmla="*/ 2285991 w 2743200"/>
                      <a:gd name="connsiteY5" fmla="*/ 3198017 h 3198017"/>
                      <a:gd name="connsiteX6" fmla="*/ 457209 w 2743200"/>
                      <a:gd name="connsiteY6" fmla="*/ 3198017 h 3198017"/>
                      <a:gd name="connsiteX7" fmla="*/ 0 w 2743200"/>
                      <a:gd name="connsiteY7" fmla="*/ 2740808 h 3198017"/>
                      <a:gd name="connsiteX8" fmla="*/ 0 w 2743200"/>
                      <a:gd name="connsiteY8" fmla="*/ 457209 h 319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43200" h="3198017" extrusionOk="0">
                        <a:moveTo>
                          <a:pt x="0" y="457209"/>
                        </a:moveTo>
                        <a:cubicBezTo>
                          <a:pt x="10797" y="230351"/>
                          <a:pt x="173679" y="28569"/>
                          <a:pt x="457209" y="0"/>
                        </a:cubicBezTo>
                        <a:cubicBezTo>
                          <a:pt x="916564" y="-97627"/>
                          <a:pt x="1989978" y="5718"/>
                          <a:pt x="2285991" y="0"/>
                        </a:cubicBezTo>
                        <a:cubicBezTo>
                          <a:pt x="2504791" y="-32474"/>
                          <a:pt x="2716055" y="188019"/>
                          <a:pt x="2743200" y="457209"/>
                        </a:cubicBezTo>
                        <a:cubicBezTo>
                          <a:pt x="2735712" y="1327742"/>
                          <a:pt x="2872249" y="1687696"/>
                          <a:pt x="2743200" y="2740808"/>
                        </a:cubicBezTo>
                        <a:cubicBezTo>
                          <a:pt x="2765242" y="2991924"/>
                          <a:pt x="2574568" y="3205429"/>
                          <a:pt x="2285991" y="3198017"/>
                        </a:cubicBezTo>
                        <a:cubicBezTo>
                          <a:pt x="1489630" y="3258205"/>
                          <a:pt x="974539" y="3114610"/>
                          <a:pt x="457209" y="3198017"/>
                        </a:cubicBezTo>
                        <a:cubicBezTo>
                          <a:pt x="191508" y="3239237"/>
                          <a:pt x="1938" y="2987768"/>
                          <a:pt x="0" y="2740808"/>
                        </a:cubicBezTo>
                        <a:cubicBezTo>
                          <a:pt x="-48830" y="2064546"/>
                          <a:pt x="109162" y="1562143"/>
                          <a:pt x="0" y="4572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33397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정신적 건강 위험 지수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18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2C5D45-F092-45A4-086A-542D3E25D171}"/>
              </a:ext>
            </a:extLst>
          </p:cNvPr>
          <p:cNvGrpSpPr/>
          <p:nvPr/>
        </p:nvGrpSpPr>
        <p:grpSpPr>
          <a:xfrm>
            <a:off x="324581" y="1486852"/>
            <a:ext cx="4340901" cy="491855"/>
            <a:chOff x="3935787" y="1339385"/>
            <a:chExt cx="4340901" cy="49185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6567C63-41E1-5E1E-20A0-D165CE22C8B3}"/>
                </a:ext>
              </a:extLst>
            </p:cNvPr>
            <p:cNvSpPr/>
            <p:nvPr/>
          </p:nvSpPr>
          <p:spPr>
            <a:xfrm>
              <a:off x="3935787" y="1339385"/>
              <a:ext cx="4340901" cy="491855"/>
            </a:xfrm>
            <a:prstGeom prst="roundRect">
              <a:avLst/>
            </a:prstGeom>
            <a:solidFill>
              <a:srgbClr val="DABC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rgbClr val="DABCC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7D5558-0E6B-BA5B-8DAF-2A71E23B1EBC}"/>
                </a:ext>
              </a:extLst>
            </p:cNvPr>
            <p:cNvSpPr txBox="1"/>
            <p:nvPr/>
          </p:nvSpPr>
          <p:spPr>
            <a:xfrm>
              <a:off x="4226164" y="1379626"/>
              <a:ext cx="37534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정신적 건강 요인 가중치 설정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044F38-3E25-1893-D573-AA875388BF7F}"/>
              </a:ext>
            </a:extLst>
          </p:cNvPr>
          <p:cNvGrpSpPr/>
          <p:nvPr/>
        </p:nvGrpSpPr>
        <p:grpSpPr>
          <a:xfrm>
            <a:off x="190726" y="2416865"/>
            <a:ext cx="11942177" cy="3580609"/>
            <a:chOff x="190726" y="2059523"/>
            <a:chExt cx="11942177" cy="3580609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D644D54C-66BE-2784-EFFD-400A62BC78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0" t="11681" r="22432" b="16195"/>
            <a:stretch/>
          </p:blipFill>
          <p:spPr bwMode="auto">
            <a:xfrm>
              <a:off x="190726" y="2466372"/>
              <a:ext cx="3791319" cy="2806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730D6F70-EB4A-D230-E9D2-39EBBA971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673" y="2486890"/>
              <a:ext cx="4105230" cy="275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53E23F-3FAB-D0C0-2753-406559FA8EC1}"/>
                </a:ext>
              </a:extLst>
            </p:cNvPr>
            <p:cNvSpPr txBox="1"/>
            <p:nvPr/>
          </p:nvSpPr>
          <p:spPr>
            <a:xfrm>
              <a:off x="548120" y="5301578"/>
              <a:ext cx="17860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b="0" i="0" u="none" strike="noStrike" dirty="0">
                  <a:solidFill>
                    <a:srgbClr val="6A3A59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</a:t>
              </a:r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예측선 </a:t>
              </a:r>
              <a:r>
                <a:rPr lang="ko-KR" altLang="en-US" sz="1600" dirty="0" err="1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변화없음</a:t>
              </a:r>
              <a:endParaRPr lang="ko-KR" altLang="en-US" sz="1600" dirty="0">
                <a:solidFill>
                  <a:srgbClr val="6A3A59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A53AC9-5C81-1354-A60D-AF23DF81E5AD}"/>
                </a:ext>
              </a:extLst>
            </p:cNvPr>
            <p:cNvSpPr txBox="1"/>
            <p:nvPr/>
          </p:nvSpPr>
          <p:spPr>
            <a:xfrm>
              <a:off x="4288576" y="5301578"/>
              <a:ext cx="17860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b="0" i="0" u="none" strike="noStrike" dirty="0">
                  <a:solidFill>
                    <a:srgbClr val="6A3A59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</a:t>
              </a:r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예측선 </a:t>
              </a:r>
              <a:r>
                <a:rPr lang="ko-KR" altLang="en-US" sz="1600" dirty="0" err="1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변화없음</a:t>
              </a:r>
              <a:endParaRPr lang="ko-KR" altLang="en-US" sz="1600" dirty="0">
                <a:solidFill>
                  <a:srgbClr val="6A3A59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0C8A25-D885-550E-7CD4-797732FCD23F}"/>
                </a:ext>
              </a:extLst>
            </p:cNvPr>
            <p:cNvSpPr txBox="1"/>
            <p:nvPr/>
          </p:nvSpPr>
          <p:spPr>
            <a:xfrm>
              <a:off x="8151730" y="5301578"/>
              <a:ext cx="1420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b="0" i="0" u="none" strike="noStrike" dirty="0">
                  <a:solidFill>
                    <a:srgbClr val="6A3A59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</a:t>
              </a:r>
              <a:r>
                <a:rPr lang="ko-KR" altLang="en-US" sz="1600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예측선 감소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482C39-1690-39B3-F04D-A27BEEF4AAFA}"/>
                </a:ext>
              </a:extLst>
            </p:cNvPr>
            <p:cNvSpPr txBox="1"/>
            <p:nvPr/>
          </p:nvSpPr>
          <p:spPr>
            <a:xfrm>
              <a:off x="251301" y="2088397"/>
              <a:ext cx="3753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1) </a:t>
              </a:r>
              <a:r>
                <a:rPr lang="ko-KR" altLang="en-US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전국 청소년 스트레스 인지율 </a:t>
              </a:r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68F019B-86D1-CD61-D544-256763B93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630" y="2516050"/>
              <a:ext cx="4035098" cy="275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C0623A-589F-1091-6945-5B2D798A2439}"/>
                </a:ext>
              </a:extLst>
            </p:cNvPr>
            <p:cNvSpPr txBox="1"/>
            <p:nvPr/>
          </p:nvSpPr>
          <p:spPr>
            <a:xfrm>
              <a:off x="3952381" y="2069148"/>
              <a:ext cx="3753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2</a:t>
              </a:r>
              <a:r>
                <a:rPr lang="en-US" altLang="ko-KR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) </a:t>
              </a:r>
              <a:r>
                <a:rPr lang="ko-KR" altLang="en-US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전국 청소년 우울증 </a:t>
              </a:r>
              <a:r>
                <a:rPr lang="ko-KR" altLang="en-US" i="0" u="none" strike="noStrike" dirty="0" err="1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경험률</a:t>
              </a:r>
              <a:r>
                <a:rPr lang="ko-KR" altLang="en-US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</a:t>
              </a:r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DAC52-6CB1-17C3-C5F7-D0181A8309BF}"/>
                </a:ext>
              </a:extLst>
            </p:cNvPr>
            <p:cNvSpPr txBox="1"/>
            <p:nvPr/>
          </p:nvSpPr>
          <p:spPr>
            <a:xfrm>
              <a:off x="8006870" y="2059523"/>
              <a:ext cx="3753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3) </a:t>
              </a:r>
              <a:r>
                <a:rPr lang="ko-KR" altLang="en-US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전국 청소년 주중평균 수면시간</a:t>
              </a:r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686D77-396F-D5BB-DC82-2409C89B741D}"/>
              </a:ext>
            </a:extLst>
          </p:cNvPr>
          <p:cNvGrpSpPr/>
          <p:nvPr/>
        </p:nvGrpSpPr>
        <p:grpSpPr>
          <a:xfrm>
            <a:off x="4813089" y="1518382"/>
            <a:ext cx="2462669" cy="468136"/>
            <a:chOff x="4876916" y="5903960"/>
            <a:chExt cx="2462669" cy="46813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E01853B-4949-6E02-8542-00CA961E8BCC}"/>
                </a:ext>
              </a:extLst>
            </p:cNvPr>
            <p:cNvSpPr/>
            <p:nvPr/>
          </p:nvSpPr>
          <p:spPr>
            <a:xfrm>
              <a:off x="4876916" y="5903960"/>
              <a:ext cx="2462669" cy="46813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rgbClr val="CA9FB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DABCCF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BAFF8B-38A9-D675-1AE9-4A40637371F5}"/>
                </a:ext>
              </a:extLst>
            </p:cNvPr>
            <p:cNvSpPr txBox="1"/>
            <p:nvPr/>
          </p:nvSpPr>
          <p:spPr>
            <a:xfrm>
              <a:off x="4876916" y="5953362"/>
              <a:ext cx="23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u="none" strike="noStrike" dirty="0">
                  <a:solidFill>
                    <a:srgbClr val="000000"/>
                  </a:solidFill>
                  <a:latin typeface="Arial" panose="020B0604020202020204" pitchFamily="34" charset="0"/>
                </a:rPr>
                <a:t>=</a:t>
              </a:r>
              <a:r>
                <a:rPr lang="ko-KR" altLang="en-US" b="0" i="0" u="none" strike="noStrike" dirty="0">
                  <a:solidFill>
                    <a:srgbClr val="000000"/>
                  </a:solidFill>
                  <a:latin typeface="Arial" panose="020B0604020202020204" pitchFamily="34" charset="0"/>
                </a:rPr>
                <a:t>  </a:t>
              </a:r>
              <a:r>
                <a:rPr lang="ko-KR" altLang="en-US" b="0" i="0" u="none" strike="noStrike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모두 가중치 </a:t>
              </a:r>
              <a:r>
                <a:rPr lang="en-US" altLang="ko-KR" b="0" i="0" u="none" strike="noStrike" dirty="0">
                  <a:solidFill>
                    <a:srgbClr val="6A3A59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</a:t>
              </a:r>
              <a:endPara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2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5127D4-973C-90B8-DC8D-77EF52025FB8}"/>
              </a:ext>
            </a:extLst>
          </p:cNvPr>
          <p:cNvSpPr/>
          <p:nvPr/>
        </p:nvSpPr>
        <p:spPr>
          <a:xfrm>
            <a:off x="1995992" y="1431372"/>
            <a:ext cx="8200016" cy="5689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CA9FB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DABCCF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정신적 건강 위험 지수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19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3CC4737E-4693-AC78-8864-230B2AC5B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04" y="2364171"/>
            <a:ext cx="8477591" cy="32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73582-63BC-A66B-7E3D-DEDE6C23DB46}"/>
              </a:ext>
            </a:extLst>
          </p:cNvPr>
          <p:cNvSpPr txBox="1"/>
          <p:nvPr/>
        </p:nvSpPr>
        <p:spPr>
          <a:xfrm>
            <a:off x="3047222" y="584713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정신적 건강 위험 지수 계산 결과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1E96233-4707-9F40-5AEF-7F6ADC49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53" y="1571387"/>
            <a:ext cx="7930804" cy="2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28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1C5C0EF-BCDA-4A4E-DE70-D852BFE47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83" y="831036"/>
            <a:ext cx="3115214" cy="8044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5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KoPubWorld돋움체 Medium" panose="00000600000000000000" pitchFamily="2" charset="-127"/>
              </a:rPr>
              <a:t>목차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57204-9127-97E2-5B46-CB576868C1B4}"/>
              </a:ext>
            </a:extLst>
          </p:cNvPr>
          <p:cNvSpPr txBox="1"/>
          <p:nvPr/>
        </p:nvSpPr>
        <p:spPr>
          <a:xfrm>
            <a:off x="1489871" y="1904015"/>
            <a:ext cx="6873765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분석 배경 및 목적 </a:t>
            </a:r>
            <a:endParaRPr lang="en-US" altLang="ko-KR" sz="28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활용 데이터 선정 </a:t>
            </a:r>
            <a:endParaRPr lang="en-US" altLang="ko-KR" sz="28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데이터 분석 </a:t>
            </a:r>
            <a:endParaRPr lang="en-US" altLang="ko-KR" sz="28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청소년 건강 위험지수 계산</a:t>
            </a:r>
            <a:endParaRPr lang="en-US" altLang="ko-KR" sz="28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결론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25F4004-2FF9-0D70-026F-8B97763D81A9}"/>
              </a:ext>
            </a:extLst>
          </p:cNvPr>
          <p:cNvSpPr/>
          <p:nvPr/>
        </p:nvSpPr>
        <p:spPr>
          <a:xfrm>
            <a:off x="660635" y="1271332"/>
            <a:ext cx="446901" cy="4535492"/>
          </a:xfrm>
          <a:prstGeom prst="leftBrace">
            <a:avLst>
              <a:gd name="adj1" fmla="val 30555"/>
              <a:gd name="adj2" fmla="val 50000"/>
            </a:avLst>
          </a:prstGeom>
          <a:noFill/>
          <a:ln w="57150">
            <a:solidFill>
              <a:srgbClr val="6D3F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764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신체적 건강 위험 지수 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20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06973D-0192-5F9A-E0AF-0132997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63" y="1800541"/>
            <a:ext cx="3513870" cy="238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B6837C6-D401-78FC-6842-D881A921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2" y="4332619"/>
            <a:ext cx="3559577" cy="242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3D2D7-364E-DF92-4D82-A9E5E360AC6E}"/>
              </a:ext>
            </a:extLst>
          </p:cNvPr>
          <p:cNvSpPr txBox="1"/>
          <p:nvPr/>
        </p:nvSpPr>
        <p:spPr>
          <a:xfrm>
            <a:off x="120274" y="3576554"/>
            <a:ext cx="13003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⇒ 예측선 감소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84A8AE90-865C-1E09-4753-0EDCCF33C47C}"/>
              </a:ext>
            </a:extLst>
          </p:cNvPr>
          <p:cNvSpPr/>
          <p:nvPr/>
        </p:nvSpPr>
        <p:spPr>
          <a:xfrm>
            <a:off x="1310615" y="2315209"/>
            <a:ext cx="574518" cy="3664328"/>
          </a:xfrm>
          <a:custGeom>
            <a:avLst/>
            <a:gdLst>
              <a:gd name="connsiteX0" fmla="*/ 574518 w 574518"/>
              <a:gd name="connsiteY0" fmla="*/ 3664328 h 3664328"/>
              <a:gd name="connsiteX1" fmla="*/ 287259 w 574518"/>
              <a:gd name="connsiteY1" fmla="*/ 3425564 h 3664328"/>
              <a:gd name="connsiteX2" fmla="*/ 287259 w 574518"/>
              <a:gd name="connsiteY2" fmla="*/ 2734700 h 3664328"/>
              <a:gd name="connsiteX3" fmla="*/ 287259 w 574518"/>
              <a:gd name="connsiteY3" fmla="*/ 2070928 h 3664328"/>
              <a:gd name="connsiteX4" fmla="*/ 0 w 574518"/>
              <a:gd name="connsiteY4" fmla="*/ 1832164 h 3664328"/>
              <a:gd name="connsiteX5" fmla="*/ 287259 w 574518"/>
              <a:gd name="connsiteY5" fmla="*/ 1593400 h 3664328"/>
              <a:gd name="connsiteX6" fmla="*/ 287259 w 574518"/>
              <a:gd name="connsiteY6" fmla="*/ 902536 h 3664328"/>
              <a:gd name="connsiteX7" fmla="*/ 287259 w 574518"/>
              <a:gd name="connsiteY7" fmla="*/ 238764 h 3664328"/>
              <a:gd name="connsiteX8" fmla="*/ 574518 w 574518"/>
              <a:gd name="connsiteY8" fmla="*/ 0 h 3664328"/>
              <a:gd name="connsiteX9" fmla="*/ 574518 w 574518"/>
              <a:gd name="connsiteY9" fmla="*/ 684008 h 3664328"/>
              <a:gd name="connsiteX10" fmla="*/ 574518 w 574518"/>
              <a:gd name="connsiteY10" fmla="*/ 1368016 h 3664328"/>
              <a:gd name="connsiteX11" fmla="*/ 574518 w 574518"/>
              <a:gd name="connsiteY11" fmla="*/ 2052024 h 3664328"/>
              <a:gd name="connsiteX12" fmla="*/ 574518 w 574518"/>
              <a:gd name="connsiteY12" fmla="*/ 2699388 h 3664328"/>
              <a:gd name="connsiteX13" fmla="*/ 574518 w 574518"/>
              <a:gd name="connsiteY13" fmla="*/ 3664328 h 3664328"/>
              <a:gd name="connsiteX0" fmla="*/ 574518 w 574518"/>
              <a:gd name="connsiteY0" fmla="*/ 3664328 h 3664328"/>
              <a:gd name="connsiteX1" fmla="*/ 287259 w 574518"/>
              <a:gd name="connsiteY1" fmla="*/ 3425564 h 3664328"/>
              <a:gd name="connsiteX2" fmla="*/ 287259 w 574518"/>
              <a:gd name="connsiteY2" fmla="*/ 2788885 h 3664328"/>
              <a:gd name="connsiteX3" fmla="*/ 287259 w 574518"/>
              <a:gd name="connsiteY3" fmla="*/ 2070928 h 3664328"/>
              <a:gd name="connsiteX4" fmla="*/ 0 w 574518"/>
              <a:gd name="connsiteY4" fmla="*/ 1832164 h 3664328"/>
              <a:gd name="connsiteX5" fmla="*/ 287259 w 574518"/>
              <a:gd name="connsiteY5" fmla="*/ 1593400 h 3664328"/>
              <a:gd name="connsiteX6" fmla="*/ 287259 w 574518"/>
              <a:gd name="connsiteY6" fmla="*/ 929628 h 3664328"/>
              <a:gd name="connsiteX7" fmla="*/ 287259 w 574518"/>
              <a:gd name="connsiteY7" fmla="*/ 238764 h 3664328"/>
              <a:gd name="connsiteX8" fmla="*/ 574518 w 574518"/>
              <a:gd name="connsiteY8" fmla="*/ 0 h 366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518" h="3664328" stroke="0" extrusionOk="0">
                <a:moveTo>
                  <a:pt x="574518" y="3664328"/>
                </a:moveTo>
                <a:cubicBezTo>
                  <a:pt x="421670" y="3666974"/>
                  <a:pt x="291449" y="3544980"/>
                  <a:pt x="287259" y="3425564"/>
                </a:cubicBezTo>
                <a:cubicBezTo>
                  <a:pt x="314545" y="3161443"/>
                  <a:pt x="307106" y="2902519"/>
                  <a:pt x="287259" y="2734700"/>
                </a:cubicBezTo>
                <a:cubicBezTo>
                  <a:pt x="267412" y="2566881"/>
                  <a:pt x="297626" y="2249558"/>
                  <a:pt x="287259" y="2070928"/>
                </a:cubicBezTo>
                <a:cubicBezTo>
                  <a:pt x="275567" y="1958179"/>
                  <a:pt x="158940" y="1835814"/>
                  <a:pt x="0" y="1832164"/>
                </a:cubicBezTo>
                <a:cubicBezTo>
                  <a:pt x="145605" y="1840912"/>
                  <a:pt x="295017" y="1725921"/>
                  <a:pt x="287259" y="1593400"/>
                </a:cubicBezTo>
                <a:cubicBezTo>
                  <a:pt x="320551" y="1414456"/>
                  <a:pt x="264661" y="1067065"/>
                  <a:pt x="287259" y="902536"/>
                </a:cubicBezTo>
                <a:cubicBezTo>
                  <a:pt x="309857" y="738007"/>
                  <a:pt x="288117" y="535003"/>
                  <a:pt x="287259" y="238764"/>
                </a:cubicBezTo>
                <a:cubicBezTo>
                  <a:pt x="300772" y="127201"/>
                  <a:pt x="425891" y="-6438"/>
                  <a:pt x="574518" y="0"/>
                </a:cubicBezTo>
                <a:cubicBezTo>
                  <a:pt x="553966" y="273248"/>
                  <a:pt x="549906" y="509119"/>
                  <a:pt x="574518" y="684008"/>
                </a:cubicBezTo>
                <a:cubicBezTo>
                  <a:pt x="599130" y="858897"/>
                  <a:pt x="591668" y="1109167"/>
                  <a:pt x="574518" y="1368016"/>
                </a:cubicBezTo>
                <a:cubicBezTo>
                  <a:pt x="557368" y="1626865"/>
                  <a:pt x="579165" y="1870919"/>
                  <a:pt x="574518" y="2052024"/>
                </a:cubicBezTo>
                <a:cubicBezTo>
                  <a:pt x="569871" y="2233129"/>
                  <a:pt x="564556" y="2475498"/>
                  <a:pt x="574518" y="2699388"/>
                </a:cubicBezTo>
                <a:cubicBezTo>
                  <a:pt x="584480" y="2923278"/>
                  <a:pt x="593333" y="3445514"/>
                  <a:pt x="574518" y="3664328"/>
                </a:cubicBezTo>
                <a:close/>
              </a:path>
              <a:path w="574518" h="3664328" fill="none" extrusionOk="0">
                <a:moveTo>
                  <a:pt x="574518" y="3664328"/>
                </a:moveTo>
                <a:cubicBezTo>
                  <a:pt x="430937" y="3639380"/>
                  <a:pt x="297604" y="3537390"/>
                  <a:pt x="287259" y="3425564"/>
                </a:cubicBezTo>
                <a:cubicBezTo>
                  <a:pt x="262462" y="3110637"/>
                  <a:pt x="296904" y="2920273"/>
                  <a:pt x="287259" y="2788885"/>
                </a:cubicBezTo>
                <a:cubicBezTo>
                  <a:pt x="277614" y="2657497"/>
                  <a:pt x="256739" y="2293664"/>
                  <a:pt x="287259" y="2070928"/>
                </a:cubicBezTo>
                <a:cubicBezTo>
                  <a:pt x="281405" y="1959258"/>
                  <a:pt x="184232" y="1849249"/>
                  <a:pt x="0" y="1832164"/>
                </a:cubicBezTo>
                <a:cubicBezTo>
                  <a:pt x="153678" y="1863898"/>
                  <a:pt x="270191" y="1702589"/>
                  <a:pt x="287259" y="1593400"/>
                </a:cubicBezTo>
                <a:cubicBezTo>
                  <a:pt x="313601" y="1440798"/>
                  <a:pt x="313163" y="1220371"/>
                  <a:pt x="287259" y="929628"/>
                </a:cubicBezTo>
                <a:cubicBezTo>
                  <a:pt x="261355" y="638885"/>
                  <a:pt x="314039" y="391949"/>
                  <a:pt x="287259" y="238764"/>
                </a:cubicBezTo>
                <a:cubicBezTo>
                  <a:pt x="295838" y="102693"/>
                  <a:pt x="441493" y="-9660"/>
                  <a:pt x="574518" y="0"/>
                </a:cubicBezTo>
              </a:path>
              <a:path w="574518" h="3664328" fill="none" stroke="0" extrusionOk="0">
                <a:moveTo>
                  <a:pt x="574518" y="3664328"/>
                </a:moveTo>
                <a:cubicBezTo>
                  <a:pt x="420278" y="3662693"/>
                  <a:pt x="290550" y="3561644"/>
                  <a:pt x="287259" y="3425564"/>
                </a:cubicBezTo>
                <a:cubicBezTo>
                  <a:pt x="308588" y="3282682"/>
                  <a:pt x="272404" y="3062138"/>
                  <a:pt x="287259" y="2761792"/>
                </a:cubicBezTo>
                <a:cubicBezTo>
                  <a:pt x="302114" y="2461446"/>
                  <a:pt x="313653" y="2334982"/>
                  <a:pt x="287259" y="2070928"/>
                </a:cubicBezTo>
                <a:cubicBezTo>
                  <a:pt x="297803" y="1969865"/>
                  <a:pt x="136638" y="1818141"/>
                  <a:pt x="0" y="1832164"/>
                </a:cubicBezTo>
                <a:cubicBezTo>
                  <a:pt x="145252" y="1825079"/>
                  <a:pt x="286791" y="1705325"/>
                  <a:pt x="287259" y="1593400"/>
                </a:cubicBezTo>
                <a:cubicBezTo>
                  <a:pt x="257115" y="1270658"/>
                  <a:pt x="302346" y="1229094"/>
                  <a:pt x="287259" y="916082"/>
                </a:cubicBezTo>
                <a:cubicBezTo>
                  <a:pt x="272172" y="603070"/>
                  <a:pt x="279046" y="456147"/>
                  <a:pt x="287259" y="238764"/>
                </a:cubicBezTo>
                <a:cubicBezTo>
                  <a:pt x="299755" y="109693"/>
                  <a:pt x="391917" y="24860"/>
                  <a:pt x="574518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549070072">
                  <a:prstGeom prst="leftBrace">
                    <a:avLst>
                      <a:gd name="adj1" fmla="val 41559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BE5C2-CB8A-F8D1-A41B-63003FF356BA}"/>
              </a:ext>
            </a:extLst>
          </p:cNvPr>
          <p:cNvGrpSpPr/>
          <p:nvPr/>
        </p:nvGrpSpPr>
        <p:grpSpPr>
          <a:xfrm>
            <a:off x="324582" y="1224918"/>
            <a:ext cx="3802824" cy="435363"/>
            <a:chOff x="3935787" y="1110785"/>
            <a:chExt cx="4340901" cy="49696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EC323AB-FA3D-C861-7E65-186FDCB8AC89}"/>
                </a:ext>
              </a:extLst>
            </p:cNvPr>
            <p:cNvSpPr/>
            <p:nvPr/>
          </p:nvSpPr>
          <p:spPr>
            <a:xfrm>
              <a:off x="3935787" y="1110785"/>
              <a:ext cx="4340901" cy="491855"/>
            </a:xfrm>
            <a:prstGeom prst="roundRect">
              <a:avLst/>
            </a:prstGeom>
            <a:solidFill>
              <a:srgbClr val="B7D3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rgbClr val="DABCC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3975BB-B15A-D464-EB6A-57BCE1FA0715}"/>
                </a:ext>
              </a:extLst>
            </p:cNvPr>
            <p:cNvSpPr txBox="1"/>
            <p:nvPr/>
          </p:nvSpPr>
          <p:spPr>
            <a:xfrm>
              <a:off x="4226164" y="1151026"/>
              <a:ext cx="3753480" cy="456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신체적 건강 요인 가중치 설정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587304-BC0A-1670-5FE5-331C79914E6A}"/>
              </a:ext>
            </a:extLst>
          </p:cNvPr>
          <p:cNvGrpSpPr/>
          <p:nvPr/>
        </p:nvGrpSpPr>
        <p:grpSpPr>
          <a:xfrm>
            <a:off x="190726" y="3936445"/>
            <a:ext cx="977893" cy="430888"/>
            <a:chOff x="5620781" y="5903960"/>
            <a:chExt cx="1718804" cy="45173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A73FB37-78FD-8DBD-3BA6-66B291D7D6B9}"/>
                </a:ext>
              </a:extLst>
            </p:cNvPr>
            <p:cNvSpPr/>
            <p:nvPr/>
          </p:nvSpPr>
          <p:spPr>
            <a:xfrm>
              <a:off x="5620781" y="5903960"/>
              <a:ext cx="1718804" cy="45173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>
              <a:solidFill>
                <a:srgbClr val="98C0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DABCC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78867-3318-591B-198B-373E74AB6255}"/>
                </a:ext>
              </a:extLst>
            </p:cNvPr>
            <p:cNvSpPr txBox="1"/>
            <p:nvPr/>
          </p:nvSpPr>
          <p:spPr>
            <a:xfrm>
              <a:off x="5707929" y="5976690"/>
              <a:ext cx="1539067" cy="296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0" i="0" u="none" strike="noStrike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가중치 </a:t>
              </a:r>
              <a:r>
                <a:rPr lang="en-US" altLang="ko-KR" sz="1500" b="0" i="0" u="none" strike="noStrike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FB408-AAA9-77CD-F11B-DFC00D1A43D9}"/>
              </a:ext>
            </a:extLst>
          </p:cNvPr>
          <p:cNvSpPr/>
          <p:nvPr/>
        </p:nvSpPr>
        <p:spPr>
          <a:xfrm rot="10800000">
            <a:off x="9291679" y="1302890"/>
            <a:ext cx="1289742" cy="4722881"/>
          </a:xfrm>
          <a:custGeom>
            <a:avLst/>
            <a:gdLst>
              <a:gd name="connsiteX0" fmla="*/ 0 w 2119270"/>
              <a:gd name="connsiteY0" fmla="*/ 0 h 5417884"/>
              <a:gd name="connsiteX1" fmla="*/ 2119270 w 2119270"/>
              <a:gd name="connsiteY1" fmla="*/ 0 h 5417884"/>
              <a:gd name="connsiteX2" fmla="*/ 2119270 w 2119270"/>
              <a:gd name="connsiteY2" fmla="*/ 5417884 h 5417884"/>
              <a:gd name="connsiteX3" fmla="*/ 0 w 2119270"/>
              <a:gd name="connsiteY3" fmla="*/ 5417884 h 5417884"/>
              <a:gd name="connsiteX4" fmla="*/ 0 w 2119270"/>
              <a:gd name="connsiteY4" fmla="*/ 0 h 5417884"/>
              <a:gd name="connsiteX0" fmla="*/ 9331 w 2119270"/>
              <a:gd name="connsiteY0" fmla="*/ 2286000 h 5417884"/>
              <a:gd name="connsiteX1" fmla="*/ 2119270 w 2119270"/>
              <a:gd name="connsiteY1" fmla="*/ 0 h 5417884"/>
              <a:gd name="connsiteX2" fmla="*/ 2119270 w 2119270"/>
              <a:gd name="connsiteY2" fmla="*/ 5417884 h 5417884"/>
              <a:gd name="connsiteX3" fmla="*/ 0 w 2119270"/>
              <a:gd name="connsiteY3" fmla="*/ 5417884 h 5417884"/>
              <a:gd name="connsiteX4" fmla="*/ 9331 w 2119270"/>
              <a:gd name="connsiteY4" fmla="*/ 2286000 h 5417884"/>
              <a:gd name="connsiteX0" fmla="*/ 898 w 2110837"/>
              <a:gd name="connsiteY0" fmla="*/ 2286000 h 5417884"/>
              <a:gd name="connsiteX1" fmla="*/ 2110837 w 2110837"/>
              <a:gd name="connsiteY1" fmla="*/ 0 h 5417884"/>
              <a:gd name="connsiteX2" fmla="*/ 2110837 w 2110837"/>
              <a:gd name="connsiteY2" fmla="*/ 5417884 h 5417884"/>
              <a:gd name="connsiteX3" fmla="*/ 898 w 2110837"/>
              <a:gd name="connsiteY3" fmla="*/ 3374480 h 5417884"/>
              <a:gd name="connsiteX4" fmla="*/ 898 w 2110837"/>
              <a:gd name="connsiteY4" fmla="*/ 2286000 h 5417884"/>
              <a:gd name="connsiteX0" fmla="*/ 898 w 2110837"/>
              <a:gd name="connsiteY0" fmla="*/ 2286000 h 5417884"/>
              <a:gd name="connsiteX1" fmla="*/ 2110837 w 2110837"/>
              <a:gd name="connsiteY1" fmla="*/ 0 h 5417884"/>
              <a:gd name="connsiteX2" fmla="*/ 2110837 w 2110837"/>
              <a:gd name="connsiteY2" fmla="*/ 5417884 h 5417884"/>
              <a:gd name="connsiteX3" fmla="*/ 898 w 2110837"/>
              <a:gd name="connsiteY3" fmla="*/ 2804606 h 5417884"/>
              <a:gd name="connsiteX4" fmla="*/ 898 w 2110837"/>
              <a:gd name="connsiteY4" fmla="*/ 2286000 h 5417884"/>
              <a:gd name="connsiteX0" fmla="*/ 898 w 2110837"/>
              <a:gd name="connsiteY0" fmla="*/ 2201920 h 5333804"/>
              <a:gd name="connsiteX1" fmla="*/ 1271082 w 2110837"/>
              <a:gd name="connsiteY1" fmla="*/ 0 h 5333804"/>
              <a:gd name="connsiteX2" fmla="*/ 2110837 w 2110837"/>
              <a:gd name="connsiteY2" fmla="*/ 5333804 h 5333804"/>
              <a:gd name="connsiteX3" fmla="*/ 898 w 2110837"/>
              <a:gd name="connsiteY3" fmla="*/ 2720526 h 5333804"/>
              <a:gd name="connsiteX4" fmla="*/ 898 w 2110837"/>
              <a:gd name="connsiteY4" fmla="*/ 2201920 h 5333804"/>
              <a:gd name="connsiteX0" fmla="*/ 898 w 1271082"/>
              <a:gd name="connsiteY0" fmla="*/ 2201920 h 5371173"/>
              <a:gd name="connsiteX1" fmla="*/ 1271082 w 1271082"/>
              <a:gd name="connsiteY1" fmla="*/ 0 h 5371173"/>
              <a:gd name="connsiteX2" fmla="*/ 1261752 w 1271082"/>
              <a:gd name="connsiteY2" fmla="*/ 5371173 h 5371173"/>
              <a:gd name="connsiteX3" fmla="*/ 898 w 1271082"/>
              <a:gd name="connsiteY3" fmla="*/ 2720526 h 5371173"/>
              <a:gd name="connsiteX4" fmla="*/ 898 w 1271082"/>
              <a:gd name="connsiteY4" fmla="*/ 2201920 h 5371173"/>
              <a:gd name="connsiteX0" fmla="*/ 18661 w 1288845"/>
              <a:gd name="connsiteY0" fmla="*/ 2201920 h 5371173"/>
              <a:gd name="connsiteX1" fmla="*/ 1288845 w 1288845"/>
              <a:gd name="connsiteY1" fmla="*/ 0 h 5371173"/>
              <a:gd name="connsiteX2" fmla="*/ 1279515 w 1288845"/>
              <a:gd name="connsiteY2" fmla="*/ 5371173 h 5371173"/>
              <a:gd name="connsiteX3" fmla="*/ 0 w 1288845"/>
              <a:gd name="connsiteY3" fmla="*/ 4103172 h 5371173"/>
              <a:gd name="connsiteX4" fmla="*/ 18661 w 1288845"/>
              <a:gd name="connsiteY4" fmla="*/ 2201920 h 5371173"/>
              <a:gd name="connsiteX0" fmla="*/ 897 w 1289742"/>
              <a:gd name="connsiteY0" fmla="*/ 3080086 h 5371173"/>
              <a:gd name="connsiteX1" fmla="*/ 1289742 w 1289742"/>
              <a:gd name="connsiteY1" fmla="*/ 0 h 5371173"/>
              <a:gd name="connsiteX2" fmla="*/ 1280412 w 1289742"/>
              <a:gd name="connsiteY2" fmla="*/ 5371173 h 5371173"/>
              <a:gd name="connsiteX3" fmla="*/ 897 w 1289742"/>
              <a:gd name="connsiteY3" fmla="*/ 4103172 h 5371173"/>
              <a:gd name="connsiteX4" fmla="*/ 897 w 1289742"/>
              <a:gd name="connsiteY4" fmla="*/ 3080086 h 537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742" h="5371173">
                <a:moveTo>
                  <a:pt x="897" y="3080086"/>
                </a:moveTo>
                <a:lnTo>
                  <a:pt x="1289742" y="0"/>
                </a:lnTo>
                <a:lnTo>
                  <a:pt x="1280412" y="5371173"/>
                </a:lnTo>
                <a:lnTo>
                  <a:pt x="897" y="4103172"/>
                </a:lnTo>
                <a:cubicBezTo>
                  <a:pt x="4007" y="3059211"/>
                  <a:pt x="-2213" y="4124047"/>
                  <a:pt x="897" y="3080086"/>
                </a:cubicBezTo>
                <a:close/>
              </a:path>
            </a:pathLst>
          </a:custGeom>
          <a:solidFill>
            <a:srgbClr val="D9D9D9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98BA2C-4C8A-CA2C-5F0D-7623AFAFCC31}"/>
              </a:ext>
            </a:extLst>
          </p:cNvPr>
          <p:cNvSpPr/>
          <p:nvPr/>
        </p:nvSpPr>
        <p:spPr>
          <a:xfrm>
            <a:off x="9887752" y="2238837"/>
            <a:ext cx="1370279" cy="1370279"/>
          </a:xfrm>
          <a:custGeom>
            <a:avLst/>
            <a:gdLst>
              <a:gd name="connsiteX0" fmla="*/ 0 w 1370279"/>
              <a:gd name="connsiteY0" fmla="*/ 685140 h 1370279"/>
              <a:gd name="connsiteX1" fmla="*/ 685140 w 1370279"/>
              <a:gd name="connsiteY1" fmla="*/ 0 h 1370279"/>
              <a:gd name="connsiteX2" fmla="*/ 1370280 w 1370279"/>
              <a:gd name="connsiteY2" fmla="*/ 685140 h 1370279"/>
              <a:gd name="connsiteX3" fmla="*/ 685140 w 1370279"/>
              <a:gd name="connsiteY3" fmla="*/ 1370280 h 1370279"/>
              <a:gd name="connsiteX4" fmla="*/ 0 w 1370279"/>
              <a:gd name="connsiteY4" fmla="*/ 685140 h 137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279" h="1370279" fill="none" extrusionOk="0">
                <a:moveTo>
                  <a:pt x="0" y="685140"/>
                </a:moveTo>
                <a:cubicBezTo>
                  <a:pt x="16521" y="304632"/>
                  <a:pt x="325043" y="10027"/>
                  <a:pt x="685140" y="0"/>
                </a:cubicBezTo>
                <a:cubicBezTo>
                  <a:pt x="1028330" y="-9708"/>
                  <a:pt x="1375000" y="307814"/>
                  <a:pt x="1370280" y="685140"/>
                </a:cubicBezTo>
                <a:cubicBezTo>
                  <a:pt x="1441052" y="1056455"/>
                  <a:pt x="1020859" y="1415564"/>
                  <a:pt x="685140" y="1370280"/>
                </a:cubicBezTo>
                <a:cubicBezTo>
                  <a:pt x="321748" y="1416388"/>
                  <a:pt x="6882" y="1133720"/>
                  <a:pt x="0" y="685140"/>
                </a:cubicBezTo>
                <a:close/>
              </a:path>
              <a:path w="1370279" h="1370279" stroke="0" extrusionOk="0">
                <a:moveTo>
                  <a:pt x="0" y="685140"/>
                </a:moveTo>
                <a:cubicBezTo>
                  <a:pt x="3905" y="303252"/>
                  <a:pt x="261721" y="39182"/>
                  <a:pt x="685140" y="0"/>
                </a:cubicBezTo>
                <a:cubicBezTo>
                  <a:pt x="1060631" y="-14271"/>
                  <a:pt x="1344978" y="338244"/>
                  <a:pt x="1370280" y="685140"/>
                </a:cubicBezTo>
                <a:cubicBezTo>
                  <a:pt x="1374833" y="1074106"/>
                  <a:pt x="1064000" y="1355514"/>
                  <a:pt x="685140" y="1370280"/>
                </a:cubicBezTo>
                <a:cubicBezTo>
                  <a:pt x="302224" y="1406732"/>
                  <a:pt x="-64395" y="1046508"/>
                  <a:pt x="0" y="68514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B7D39E"/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1D20110-1E12-C78B-E6A5-A7E6BDFB4B1A}"/>
              </a:ext>
            </a:extLst>
          </p:cNvPr>
          <p:cNvSpPr/>
          <p:nvPr/>
        </p:nvSpPr>
        <p:spPr>
          <a:xfrm>
            <a:off x="5585952" y="816045"/>
            <a:ext cx="3801899" cy="5794961"/>
          </a:xfrm>
          <a:prstGeom prst="roundRect">
            <a:avLst>
              <a:gd name="adj" fmla="val 1737"/>
            </a:avLst>
          </a:prstGeom>
          <a:solidFill>
            <a:srgbClr val="B7D3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F8029AE-580D-C7FF-128C-B8B27E82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961" y="958675"/>
            <a:ext cx="3621169" cy="250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73D6E-1EB3-22B5-809F-92DE4BB7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644" y="3838853"/>
            <a:ext cx="3621169" cy="24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C081F2-C883-B0F0-C45D-4660A65AF276}"/>
              </a:ext>
            </a:extLst>
          </p:cNvPr>
          <p:cNvSpPr txBox="1"/>
          <p:nvPr/>
        </p:nvSpPr>
        <p:spPr>
          <a:xfrm>
            <a:off x="6666279" y="3427635"/>
            <a:ext cx="1343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⇒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예측선 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91351-088F-3DD6-1935-43278055CD9D}"/>
              </a:ext>
            </a:extLst>
          </p:cNvPr>
          <p:cNvSpPr txBox="1"/>
          <p:nvPr/>
        </p:nvSpPr>
        <p:spPr>
          <a:xfrm>
            <a:off x="6666279" y="6251275"/>
            <a:ext cx="1343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⇒ 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예측선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C0FA6-8855-4234-791F-336D5BE3C666}"/>
              </a:ext>
            </a:extLst>
          </p:cNvPr>
          <p:cNvSpPr txBox="1"/>
          <p:nvPr/>
        </p:nvSpPr>
        <p:spPr>
          <a:xfrm>
            <a:off x="9692692" y="2626892"/>
            <a:ext cx="17774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 가중치 </a:t>
            </a:r>
            <a:endParaRPr lang="en-US" altLang="ko-KR" sz="1600" b="0" i="0" u="none" strike="noStrike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600" b="0" i="0" u="none" strike="noStrike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0.18 , 0.51 </a:t>
            </a:r>
          </a:p>
          <a:p>
            <a:pPr algn="ctr"/>
            <a:endParaRPr lang="ko-KR" altLang="en-US" b="0" i="0" u="none" strike="noStrike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3C45861-E945-DC15-13F9-ACAE304122E8}"/>
              </a:ext>
            </a:extLst>
          </p:cNvPr>
          <p:cNvCxnSpPr/>
          <p:nvPr/>
        </p:nvCxnSpPr>
        <p:spPr>
          <a:xfrm>
            <a:off x="10518836" y="3769113"/>
            <a:ext cx="0" cy="47341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802FBE-990E-A978-4D0A-2F7AEBD5E3D9}"/>
              </a:ext>
            </a:extLst>
          </p:cNvPr>
          <p:cNvSpPr/>
          <p:nvPr/>
        </p:nvSpPr>
        <p:spPr>
          <a:xfrm>
            <a:off x="9668158" y="4445521"/>
            <a:ext cx="2141934" cy="81047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1351BE-84AC-E74C-1B2E-99B3599B956A}"/>
              </a:ext>
            </a:extLst>
          </p:cNvPr>
          <p:cNvSpPr txBox="1"/>
          <p:nvPr/>
        </p:nvSpPr>
        <p:spPr>
          <a:xfrm>
            <a:off x="9670329" y="4573761"/>
            <a:ext cx="21419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중요한 값의 가중치가 </a:t>
            </a:r>
            <a:endParaRPr lang="en-US" altLang="ko-KR" sz="1500" dirty="0">
              <a:solidFill>
                <a:srgbClr val="C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500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500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보다 작아지는 오류 발생</a:t>
            </a:r>
            <a:endParaRPr lang="en-US" altLang="ko-KR" sz="1500" dirty="0">
              <a:solidFill>
                <a:srgbClr val="C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43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B1E1EA2-398B-203D-CF0C-D4125BD5B92E}"/>
              </a:ext>
            </a:extLst>
          </p:cNvPr>
          <p:cNvSpPr/>
          <p:nvPr/>
        </p:nvSpPr>
        <p:spPr>
          <a:xfrm rot="5400000">
            <a:off x="5765856" y="2412749"/>
            <a:ext cx="660288" cy="660288"/>
          </a:xfrm>
          <a:prstGeom prst="rightArrow">
            <a:avLst/>
          </a:prstGeom>
          <a:gradFill flip="none" rotWithShape="1">
            <a:gsLst>
              <a:gs pos="0">
                <a:srgbClr val="98C075"/>
              </a:gs>
              <a:gs pos="50000">
                <a:srgbClr val="98C075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4C045B2-4E87-A8BB-5E25-4CF07B04901F}"/>
              </a:ext>
            </a:extLst>
          </p:cNvPr>
          <p:cNvSpPr/>
          <p:nvPr/>
        </p:nvSpPr>
        <p:spPr>
          <a:xfrm>
            <a:off x="2659990" y="2004023"/>
            <a:ext cx="6872020" cy="49185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신체적 건강 위험 지수 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21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757761D3-7142-9FBC-5C2A-9CA5166F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701" y="2121910"/>
            <a:ext cx="6281800" cy="2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E47A861-846C-AFCA-0B34-831BF336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1" y="3455677"/>
            <a:ext cx="3197698" cy="21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65B7433-1C4C-03CB-7DE8-15E7FE6B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99" y="3455677"/>
            <a:ext cx="3134288" cy="213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5A9F8-4AED-09A6-F149-0B52CFDF6A90}"/>
              </a:ext>
            </a:extLst>
          </p:cNvPr>
          <p:cNvSpPr txBox="1"/>
          <p:nvPr/>
        </p:nvSpPr>
        <p:spPr>
          <a:xfrm>
            <a:off x="908239" y="5785649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⇒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예측선 증가 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: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가중치 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15.18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B334C6-6076-DF76-1540-E44AE40CDBFF}"/>
              </a:ext>
            </a:extLst>
          </p:cNvPr>
          <p:cNvSpPr txBox="1"/>
          <p:nvPr/>
        </p:nvSpPr>
        <p:spPr>
          <a:xfrm>
            <a:off x="7994199" y="5785649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⇒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예측선 증가 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: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가중치 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2.28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683215-76B5-FAAF-A819-01355822B74E}"/>
              </a:ext>
            </a:extLst>
          </p:cNvPr>
          <p:cNvGrpSpPr/>
          <p:nvPr/>
        </p:nvGrpSpPr>
        <p:grpSpPr>
          <a:xfrm>
            <a:off x="324581" y="1258252"/>
            <a:ext cx="4340901" cy="491855"/>
            <a:chOff x="3935787" y="1110785"/>
            <a:chExt cx="4340901" cy="49185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FDF4661-9E8F-A80E-89EC-F5B4931E9793}"/>
                </a:ext>
              </a:extLst>
            </p:cNvPr>
            <p:cNvSpPr/>
            <p:nvPr/>
          </p:nvSpPr>
          <p:spPr>
            <a:xfrm>
              <a:off x="3935787" y="1110785"/>
              <a:ext cx="4340901" cy="491855"/>
            </a:xfrm>
            <a:prstGeom prst="roundRect">
              <a:avLst/>
            </a:prstGeom>
            <a:solidFill>
              <a:srgbClr val="B7D3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rgbClr val="DABCC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BD6D0E-0482-DDD3-7AA8-DE844E4082AD}"/>
                </a:ext>
              </a:extLst>
            </p:cNvPr>
            <p:cNvSpPr txBox="1"/>
            <p:nvPr/>
          </p:nvSpPr>
          <p:spPr>
            <a:xfrm>
              <a:off x="4024034" y="1151026"/>
              <a:ext cx="41687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신체적 건강 요인 가중치 오류 해결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AB3751-D869-586E-CF2C-8298206F2503}"/>
              </a:ext>
            </a:extLst>
          </p:cNvPr>
          <p:cNvSpPr txBox="1"/>
          <p:nvPr/>
        </p:nvSpPr>
        <p:spPr>
          <a:xfrm>
            <a:off x="790312" y="3167637"/>
            <a:ext cx="37534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1) 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전국 청소년 주 </a:t>
            </a:r>
            <a:r>
              <a:rPr lang="en-US" altLang="ko-KR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회 이상 패스트푸드 </a:t>
            </a:r>
            <a:r>
              <a:rPr lang="ko-KR" altLang="en-US" sz="1300" i="0" u="none" strike="noStrike" dirty="0" err="1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섭취율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  <a:endParaRPr lang="ko-KR" altLang="en-US" sz="13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DAE595B-6A21-FA61-2E38-BDEB22B17AF3}"/>
              </a:ext>
            </a:extLst>
          </p:cNvPr>
          <p:cNvGrpSpPr/>
          <p:nvPr/>
        </p:nvGrpSpPr>
        <p:grpSpPr>
          <a:xfrm>
            <a:off x="4375890" y="3148387"/>
            <a:ext cx="3753481" cy="3222037"/>
            <a:chOff x="4443265" y="3148387"/>
            <a:chExt cx="3753481" cy="322203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F053F8E1-6FE5-96F6-1366-B6EC93F6F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561" y="3455677"/>
              <a:ext cx="3134288" cy="214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508C24-BD4B-A9F7-5152-1A0B135E9A74}"/>
                </a:ext>
              </a:extLst>
            </p:cNvPr>
            <p:cNvSpPr txBox="1"/>
            <p:nvPr/>
          </p:nvSpPr>
          <p:spPr>
            <a:xfrm>
              <a:off x="4561910" y="5785649"/>
              <a:ext cx="22317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b="0" i="0" u="none" strike="noStrike" dirty="0">
                  <a:solidFill>
                    <a:schemeClr val="accent6">
                      <a:lumMod val="50000"/>
                    </a:schemeClr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⇒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예측선 증가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	: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가중치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9.06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20D5B1-6FAB-3116-FB18-A5AE4F948E82}"/>
                </a:ext>
              </a:extLst>
            </p:cNvPr>
            <p:cNvSpPr txBox="1"/>
            <p:nvPr/>
          </p:nvSpPr>
          <p:spPr>
            <a:xfrm>
              <a:off x="4443265" y="3148387"/>
              <a:ext cx="3753481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2</a:t>
              </a:r>
              <a:r>
                <a:rPr lang="en-US" altLang="ko-KR" sz="1300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) </a:t>
              </a:r>
              <a:r>
                <a:rPr lang="ko-KR" altLang="en-US" sz="1300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전국 주 </a:t>
              </a:r>
              <a:r>
                <a:rPr lang="en-US" altLang="ko-KR" sz="1300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1300" i="0" u="none" strike="noStrike" dirty="0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일 이상 아침식사 </a:t>
              </a:r>
              <a:r>
                <a:rPr lang="ko-KR" altLang="en-US" sz="1300" i="0" u="none" strike="noStrike" dirty="0" err="1"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결식률</a:t>
              </a:r>
              <a:endParaRPr lang="ko-KR" altLang="en-US" sz="13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30F734-C277-6168-9BA9-CF9A801DF757}"/>
              </a:ext>
            </a:extLst>
          </p:cNvPr>
          <p:cNvSpPr txBox="1"/>
          <p:nvPr/>
        </p:nvSpPr>
        <p:spPr>
          <a:xfrm>
            <a:off x="7843238" y="3138762"/>
            <a:ext cx="39092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3) 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전국 청소년 하루 </a:t>
            </a:r>
            <a:r>
              <a:rPr lang="en-US" altLang="ko-KR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분 주 </a:t>
            </a:r>
            <a:r>
              <a:rPr lang="en-US" altLang="ko-KR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300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일 이상 신체활동 </a:t>
            </a:r>
            <a:r>
              <a:rPr lang="ko-KR" altLang="en-US" sz="1300" i="0" u="none" strike="noStrike" dirty="0" err="1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실천율</a:t>
            </a:r>
            <a:endParaRPr lang="ko-KR" altLang="en-US" sz="13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8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C93F25-8EED-22C8-6692-7696AA3CC215}"/>
              </a:ext>
            </a:extLst>
          </p:cNvPr>
          <p:cNvSpPr/>
          <p:nvPr/>
        </p:nvSpPr>
        <p:spPr>
          <a:xfrm>
            <a:off x="2166186" y="1321288"/>
            <a:ext cx="7671497" cy="13206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DABCCF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신체적 건강 위험 지수 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22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5B8B8BC1-2CA4-7580-A9E7-98C96F54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27" y="1447595"/>
            <a:ext cx="7462939" cy="10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06D8328-2584-AE15-F989-22562E61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1" y="2963351"/>
            <a:ext cx="10830057" cy="29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70810-602C-A8D7-DC1E-27AFFC636748}"/>
              </a:ext>
            </a:extLst>
          </p:cNvPr>
          <p:cNvSpPr txBox="1"/>
          <p:nvPr/>
        </p:nvSpPr>
        <p:spPr>
          <a:xfrm>
            <a:off x="3047222" y="60617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신체</a:t>
            </a:r>
            <a:r>
              <a:rPr lang="ko-KR" altLang="en-US" sz="18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적 건강 위험 지수 계산 결과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11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04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위험지수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3555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청소년 건강 위험 지수 결과 및 평가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23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EE924D3A-551A-C728-0438-D0342FF2F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t="8885" r="31927" b="11025"/>
          <a:stretch/>
        </p:blipFill>
        <p:spPr bwMode="auto">
          <a:xfrm>
            <a:off x="573826" y="1571419"/>
            <a:ext cx="2845838" cy="3531758"/>
          </a:xfrm>
          <a:prstGeom prst="rect">
            <a:avLst/>
          </a:prstGeom>
          <a:solidFill>
            <a:srgbClr val="CA9FBB"/>
          </a:solidFill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AE9E74E-BF94-74B2-53DC-A3DD2FA4B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1" t="8417" r="33285" b="12032"/>
          <a:stretch/>
        </p:blipFill>
        <p:spPr bwMode="auto">
          <a:xfrm>
            <a:off x="3825955" y="1575583"/>
            <a:ext cx="2743200" cy="3647550"/>
          </a:xfrm>
          <a:prstGeom prst="rect">
            <a:avLst/>
          </a:prstGeom>
          <a:solidFill>
            <a:srgbClr val="98C075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2273E-86EF-2ED6-9614-1017E2B32679}"/>
              </a:ext>
            </a:extLst>
          </p:cNvPr>
          <p:cNvSpPr txBox="1"/>
          <p:nvPr/>
        </p:nvSpPr>
        <p:spPr>
          <a:xfrm>
            <a:off x="573826" y="5247008"/>
            <a:ext cx="1891400" cy="1036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정신적 위험지수</a:t>
            </a:r>
            <a:endParaRPr lang="en-US" altLang="ko-KR" sz="1800" i="0" u="none" strike="noStrike" dirty="0">
              <a:solidFill>
                <a:srgbClr val="000000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⬆️서울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67.9</a:t>
            </a:r>
          </a:p>
          <a:p>
            <a:pPr>
              <a:lnSpc>
                <a:spcPct val="125000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⬇️부산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57.5</a:t>
            </a:r>
            <a:endParaRPr lang="ko-KR" altLang="en-US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4CB84-3C11-2B35-B2D6-DBAAE8B74B9D}"/>
              </a:ext>
            </a:extLst>
          </p:cNvPr>
          <p:cNvSpPr txBox="1"/>
          <p:nvPr/>
        </p:nvSpPr>
        <p:spPr>
          <a:xfrm>
            <a:off x="3814061" y="5247008"/>
            <a:ext cx="1891400" cy="1036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신체적 위험지</a:t>
            </a:r>
            <a:r>
              <a:rPr lang="ko-KR" altLang="en-US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  <a:endParaRPr lang="en-US" altLang="ko-KR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⬆️ 전북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866.17</a:t>
            </a:r>
            <a:endParaRPr lang="en-US" altLang="ko-KR" sz="1600" dirty="0">
              <a:solidFill>
                <a:srgbClr val="000000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⬇️ 세종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682.49</a:t>
            </a: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C917DD20-13E2-8955-CE7B-267AB0351C53}"/>
              </a:ext>
            </a:extLst>
          </p:cNvPr>
          <p:cNvSpPr/>
          <p:nvPr/>
        </p:nvSpPr>
        <p:spPr>
          <a:xfrm rot="5400000">
            <a:off x="3370479" y="3105052"/>
            <a:ext cx="406291" cy="400110"/>
          </a:xfrm>
          <a:prstGeom prst="plus">
            <a:avLst>
              <a:gd name="adj" fmla="val 43656"/>
            </a:avLst>
          </a:prstGeom>
          <a:solidFill>
            <a:srgbClr val="6D3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561563-079A-F7BB-C342-F2C289279199}"/>
              </a:ext>
            </a:extLst>
          </p:cNvPr>
          <p:cNvSpPr/>
          <p:nvPr/>
        </p:nvSpPr>
        <p:spPr>
          <a:xfrm>
            <a:off x="6854148" y="3265094"/>
            <a:ext cx="489044" cy="76162"/>
          </a:xfrm>
          <a:prstGeom prst="rect">
            <a:avLst/>
          </a:prstGeom>
          <a:solidFill>
            <a:srgbClr val="6D3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B83F82-D778-43F9-EAD8-A8E6AF1EA35E}"/>
              </a:ext>
            </a:extLst>
          </p:cNvPr>
          <p:cNvSpPr/>
          <p:nvPr/>
        </p:nvSpPr>
        <p:spPr>
          <a:xfrm>
            <a:off x="6854148" y="3415004"/>
            <a:ext cx="489044" cy="90158"/>
          </a:xfrm>
          <a:prstGeom prst="rect">
            <a:avLst/>
          </a:prstGeom>
          <a:solidFill>
            <a:srgbClr val="6D3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BF1C15A-4BA0-C003-95AE-42F225D9A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5" t="8068" r="32717" b="12183"/>
          <a:stretch/>
        </p:blipFill>
        <p:spPr bwMode="auto">
          <a:xfrm>
            <a:off x="7432240" y="987103"/>
            <a:ext cx="3892427" cy="50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BA3DD7-8210-3E7C-B853-609EC0ECC491}"/>
              </a:ext>
            </a:extLst>
          </p:cNvPr>
          <p:cNvSpPr txBox="1"/>
          <p:nvPr/>
        </p:nvSpPr>
        <p:spPr>
          <a:xfrm>
            <a:off x="9210131" y="5077802"/>
            <a:ext cx="2743199" cy="1188694"/>
          </a:xfrm>
          <a:prstGeom prst="roundRect">
            <a:avLst>
              <a:gd name="adj" fmla="val 16667"/>
            </a:avLst>
          </a:prstGeom>
          <a:solidFill>
            <a:schemeClr val="bg1">
              <a:alpha val="50196"/>
            </a:schemeClr>
          </a:solidFill>
          <a:ln w="28575">
            <a:solidFill>
              <a:srgbClr val="F48D7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전국 청소년 건강</a:t>
            </a:r>
            <a:r>
              <a:rPr lang="ko-KR" altLang="en-US" sz="1800" i="0" u="none" strike="noStrike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위험지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700" i="0" u="none" strike="noStrike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⬆️ 전북 </a:t>
            </a:r>
            <a:r>
              <a:rPr lang="en-US" altLang="ko-KR" sz="1700" i="0" u="none" strike="noStrike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932.77</a:t>
            </a:r>
            <a:endParaRPr lang="en-US" altLang="ko-KR" sz="17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700" i="0" u="none" strike="noStrike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⬇️ 세종 </a:t>
            </a:r>
            <a:r>
              <a:rPr lang="en-US" altLang="ko-KR" sz="1700" i="0" u="none" strike="noStrike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748.32</a:t>
            </a:r>
          </a:p>
        </p:txBody>
      </p:sp>
    </p:spTree>
    <p:extLst>
      <p:ext uri="{BB962C8B-B14F-4D97-AF65-F5344CB8AC3E}">
        <p14:creationId xmlns:p14="http://schemas.microsoft.com/office/powerpoint/2010/main" val="1056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5" y="2874388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1491126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C63FC9B-D826-A1F9-5EA7-C70A2A145E73}"/>
              </a:ext>
            </a:extLst>
          </p:cNvPr>
          <p:cNvSpPr/>
          <p:nvPr/>
        </p:nvSpPr>
        <p:spPr>
          <a:xfrm rot="5400000">
            <a:off x="5859514" y="-678030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9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4F007C-D337-4B92-3002-24D4842FBD92}"/>
              </a:ext>
            </a:extLst>
          </p:cNvPr>
          <p:cNvSpPr/>
          <p:nvPr/>
        </p:nvSpPr>
        <p:spPr>
          <a:xfrm>
            <a:off x="684735" y="1515572"/>
            <a:ext cx="9904715" cy="2256596"/>
          </a:xfrm>
          <a:prstGeom prst="roundRect">
            <a:avLst>
              <a:gd name="adj" fmla="val 2112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B2D14F-D6CF-CF32-C7C5-63379324AA16}"/>
              </a:ext>
            </a:extLst>
          </p:cNvPr>
          <p:cNvSpPr/>
          <p:nvPr/>
        </p:nvSpPr>
        <p:spPr>
          <a:xfrm>
            <a:off x="882868" y="1787947"/>
            <a:ext cx="1973896" cy="1701371"/>
          </a:xfrm>
          <a:prstGeom prst="roundRect">
            <a:avLst>
              <a:gd name="adj" fmla="val 24672"/>
            </a:avLst>
          </a:prstGeom>
          <a:solidFill>
            <a:srgbClr val="8860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AE3E-43CD-2295-AD17-B00C22F8F908}"/>
              </a:ext>
            </a:extLst>
          </p:cNvPr>
          <p:cNvSpPr txBox="1"/>
          <p:nvPr/>
        </p:nvSpPr>
        <p:spPr>
          <a:xfrm>
            <a:off x="3049618" y="1999169"/>
            <a:ext cx="7302011" cy="134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80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다양한 요인들을 종합적으로 분석하여 신체적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·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정신적 측면에서의 위험 수준 파악</a:t>
            </a:r>
            <a:endParaRPr lang="en-US" altLang="ko-KR" sz="1600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rtl="0">
              <a:spcBef>
                <a:spcPts val="1200"/>
              </a:spcBef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위험수준을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수치화하여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지역별 청소년 건강위험지수 도출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rtl="0">
              <a:spcBef>
                <a:spcPts val="1200"/>
              </a:spcBef>
              <a:spcAft>
                <a:spcPts val="80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도출된 분석 결과를 지도상에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시각화함으로써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현 상황에 대한 전국 단위의 이해 도모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9E463-A50A-6B0C-0C8C-F52979AAFBB8}"/>
              </a:ext>
            </a:extLst>
          </p:cNvPr>
          <p:cNvSpPr txBox="1"/>
          <p:nvPr/>
        </p:nvSpPr>
        <p:spPr>
          <a:xfrm>
            <a:off x="1250751" y="2412678"/>
            <a:ext cx="1253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 요약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FF0AA3-43CF-18B4-FAC1-6C81EE2B9601}"/>
              </a:ext>
            </a:extLst>
          </p:cNvPr>
          <p:cNvSpPr/>
          <p:nvPr/>
        </p:nvSpPr>
        <p:spPr>
          <a:xfrm>
            <a:off x="1273314" y="4066420"/>
            <a:ext cx="10109388" cy="1661720"/>
          </a:xfrm>
          <a:prstGeom prst="roundRect">
            <a:avLst>
              <a:gd name="adj" fmla="val 184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B7D690-BF1F-E3E0-2338-11107015FDF0}"/>
              </a:ext>
            </a:extLst>
          </p:cNvPr>
          <p:cNvSpPr/>
          <p:nvPr/>
        </p:nvSpPr>
        <p:spPr>
          <a:xfrm>
            <a:off x="9323346" y="4204939"/>
            <a:ext cx="1849145" cy="1313793"/>
          </a:xfrm>
          <a:prstGeom prst="roundRect">
            <a:avLst>
              <a:gd name="adj" fmla="val 268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05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636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시사점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25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FCA4-2911-B627-D7D9-DCA4119F4681}"/>
              </a:ext>
            </a:extLst>
          </p:cNvPr>
          <p:cNvSpPr txBox="1"/>
          <p:nvPr/>
        </p:nvSpPr>
        <p:spPr>
          <a:xfrm>
            <a:off x="1520419" y="4479008"/>
            <a:ext cx="7978864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시대적 영향으로 인한 건강 상태의 변화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지역적인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요인로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인한 건강 수준의 차이 존재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패스트푸드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섭취율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아침식사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결식률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-&gt;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코로나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19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이후 지방에서 수치 증가</a:t>
            </a:r>
            <a:endParaRPr lang="ko-KR" altLang="en-US" sz="1600" b="0" dirty="0"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13ADE-F235-B696-1D4E-084CEBA80547}"/>
              </a:ext>
            </a:extLst>
          </p:cNvPr>
          <p:cNvSpPr txBox="1"/>
          <p:nvPr/>
        </p:nvSpPr>
        <p:spPr>
          <a:xfrm>
            <a:off x="9675219" y="4479753"/>
            <a:ext cx="1159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활용 시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유의할 점</a:t>
            </a:r>
          </a:p>
        </p:txBody>
      </p:sp>
    </p:spTree>
    <p:extLst>
      <p:ext uri="{BB962C8B-B14F-4D97-AF65-F5344CB8AC3E}">
        <p14:creationId xmlns:p14="http://schemas.microsoft.com/office/powerpoint/2010/main" val="271002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05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636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26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5" name="그래픽 14" descr="화폐 단색으로 채워진">
            <a:extLst>
              <a:ext uri="{FF2B5EF4-FFF2-40B4-BE49-F238E27FC236}">
                <a16:creationId xmlns:a16="http://schemas.microsoft.com/office/drawing/2014/main" id="{83A40336-0E01-887B-2129-60CDD59F1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7200" y="2396325"/>
            <a:ext cx="914400" cy="91440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D8B98B57-06DF-FF88-57D9-98B8ADB74B28}"/>
              </a:ext>
            </a:extLst>
          </p:cNvPr>
          <p:cNvGrpSpPr/>
          <p:nvPr/>
        </p:nvGrpSpPr>
        <p:grpSpPr>
          <a:xfrm>
            <a:off x="599490" y="1125392"/>
            <a:ext cx="10934963" cy="5362327"/>
            <a:chOff x="599490" y="1083351"/>
            <a:chExt cx="10934963" cy="5362327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D12D312-BC54-EFF4-6DF9-438298584CB3}"/>
                </a:ext>
              </a:extLst>
            </p:cNvPr>
            <p:cNvSpPr/>
            <p:nvPr/>
          </p:nvSpPr>
          <p:spPr>
            <a:xfrm>
              <a:off x="599490" y="1083353"/>
              <a:ext cx="3485813" cy="5362325"/>
            </a:xfrm>
            <a:custGeom>
              <a:avLst/>
              <a:gdLst>
                <a:gd name="connsiteX0" fmla="*/ 1742907 w 3485813"/>
                <a:gd name="connsiteY0" fmla="*/ 0 h 5362325"/>
                <a:gd name="connsiteX1" fmla="*/ 3485813 w 3485813"/>
                <a:gd name="connsiteY1" fmla="*/ 1711710 h 5362325"/>
                <a:gd name="connsiteX2" fmla="*/ 3485346 w 3485813"/>
                <a:gd name="connsiteY2" fmla="*/ 1720795 h 5362325"/>
                <a:gd name="connsiteX3" fmla="*/ 3485813 w 3485813"/>
                <a:gd name="connsiteY3" fmla="*/ 1720795 h 5362325"/>
                <a:gd name="connsiteX4" fmla="*/ 3485813 w 3485813"/>
                <a:gd name="connsiteY4" fmla="*/ 2136670 h 5362325"/>
                <a:gd name="connsiteX5" fmla="*/ 3485813 w 3485813"/>
                <a:gd name="connsiteY5" fmla="*/ 2635195 h 5362325"/>
                <a:gd name="connsiteX6" fmla="*/ 3485813 w 3485813"/>
                <a:gd name="connsiteY6" fmla="*/ 4965500 h 5362325"/>
                <a:gd name="connsiteX7" fmla="*/ 3088988 w 3485813"/>
                <a:gd name="connsiteY7" fmla="*/ 5362325 h 5362325"/>
                <a:gd name="connsiteX8" fmla="*/ 396825 w 3485813"/>
                <a:gd name="connsiteY8" fmla="*/ 5362325 h 5362325"/>
                <a:gd name="connsiteX9" fmla="*/ 0 w 3485813"/>
                <a:gd name="connsiteY9" fmla="*/ 4965500 h 5362325"/>
                <a:gd name="connsiteX10" fmla="*/ 0 w 3485813"/>
                <a:gd name="connsiteY10" fmla="*/ 2635195 h 5362325"/>
                <a:gd name="connsiteX11" fmla="*/ 0 w 3485813"/>
                <a:gd name="connsiteY11" fmla="*/ 2136670 h 5362325"/>
                <a:gd name="connsiteX12" fmla="*/ 0 w 3485813"/>
                <a:gd name="connsiteY12" fmla="*/ 1720795 h 5362325"/>
                <a:gd name="connsiteX13" fmla="*/ 468 w 3485813"/>
                <a:gd name="connsiteY13" fmla="*/ 1720795 h 5362325"/>
                <a:gd name="connsiteX14" fmla="*/ 1 w 3485813"/>
                <a:gd name="connsiteY14" fmla="*/ 1711710 h 5362325"/>
                <a:gd name="connsiteX15" fmla="*/ 1742907 w 3485813"/>
                <a:gd name="connsiteY15" fmla="*/ 0 h 5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85813" h="5362325">
                  <a:moveTo>
                    <a:pt x="1742907" y="0"/>
                  </a:moveTo>
                  <a:cubicBezTo>
                    <a:pt x="2705487" y="0"/>
                    <a:pt x="3485813" y="766359"/>
                    <a:pt x="3485813" y="1711710"/>
                  </a:cubicBezTo>
                  <a:lnTo>
                    <a:pt x="3485346" y="1720795"/>
                  </a:lnTo>
                  <a:lnTo>
                    <a:pt x="3485813" y="1720795"/>
                  </a:lnTo>
                  <a:lnTo>
                    <a:pt x="3485813" y="2136670"/>
                  </a:lnTo>
                  <a:lnTo>
                    <a:pt x="3485813" y="2635195"/>
                  </a:lnTo>
                  <a:lnTo>
                    <a:pt x="3485813" y="4965500"/>
                  </a:lnTo>
                  <a:cubicBezTo>
                    <a:pt x="3485813" y="5184660"/>
                    <a:pt x="3308148" y="5362325"/>
                    <a:pt x="3088988" y="5362325"/>
                  </a:cubicBezTo>
                  <a:lnTo>
                    <a:pt x="396825" y="5362325"/>
                  </a:lnTo>
                  <a:cubicBezTo>
                    <a:pt x="177665" y="5362325"/>
                    <a:pt x="0" y="5184660"/>
                    <a:pt x="0" y="4965500"/>
                  </a:cubicBezTo>
                  <a:lnTo>
                    <a:pt x="0" y="2635195"/>
                  </a:lnTo>
                  <a:lnTo>
                    <a:pt x="0" y="2136670"/>
                  </a:lnTo>
                  <a:lnTo>
                    <a:pt x="0" y="1720795"/>
                  </a:lnTo>
                  <a:lnTo>
                    <a:pt x="468" y="1720795"/>
                  </a:lnTo>
                  <a:lnTo>
                    <a:pt x="1" y="1711710"/>
                  </a:lnTo>
                  <a:cubicBezTo>
                    <a:pt x="1" y="766359"/>
                    <a:pt x="780327" y="0"/>
                    <a:pt x="174290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맑고 푸른 하늘에 하늘을 나는 풍선">
              <a:extLst>
                <a:ext uri="{FF2B5EF4-FFF2-40B4-BE49-F238E27FC236}">
                  <a16:creationId xmlns:a16="http://schemas.microsoft.com/office/drawing/2014/main" id="{E1F42D65-6877-393E-DAC0-18CD77C1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4" t="7931" r="22300" b="3887"/>
            <a:stretch>
              <a:fillRect/>
            </a:stretch>
          </p:blipFill>
          <p:spPr>
            <a:xfrm>
              <a:off x="686589" y="1213379"/>
              <a:ext cx="3314032" cy="3314032"/>
            </a:xfrm>
            <a:custGeom>
              <a:avLst/>
              <a:gdLst>
                <a:gd name="connsiteX0" fmla="*/ 1657016 w 3314032"/>
                <a:gd name="connsiteY0" fmla="*/ 0 h 3314032"/>
                <a:gd name="connsiteX1" fmla="*/ 3314032 w 3314032"/>
                <a:gd name="connsiteY1" fmla="*/ 1657016 h 3314032"/>
                <a:gd name="connsiteX2" fmla="*/ 1657016 w 3314032"/>
                <a:gd name="connsiteY2" fmla="*/ 3314032 h 3314032"/>
                <a:gd name="connsiteX3" fmla="*/ 0 w 3314032"/>
                <a:gd name="connsiteY3" fmla="*/ 1657016 h 3314032"/>
                <a:gd name="connsiteX4" fmla="*/ 1657016 w 3314032"/>
                <a:gd name="connsiteY4" fmla="*/ 0 h 331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032" h="3314032">
                  <a:moveTo>
                    <a:pt x="1657016" y="0"/>
                  </a:moveTo>
                  <a:cubicBezTo>
                    <a:pt x="2572161" y="0"/>
                    <a:pt x="3314032" y="741871"/>
                    <a:pt x="3314032" y="1657016"/>
                  </a:cubicBezTo>
                  <a:cubicBezTo>
                    <a:pt x="3314032" y="2572161"/>
                    <a:pt x="2572161" y="3314032"/>
                    <a:pt x="1657016" y="3314032"/>
                  </a:cubicBezTo>
                  <a:cubicBezTo>
                    <a:pt x="741871" y="3314032"/>
                    <a:pt x="0" y="2572161"/>
                    <a:pt x="0" y="1657016"/>
                  </a:cubicBezTo>
                  <a:cubicBezTo>
                    <a:pt x="0" y="741871"/>
                    <a:pt x="741871" y="0"/>
                    <a:pt x="1657016" y="0"/>
                  </a:cubicBezTo>
                  <a:close/>
                </a:path>
              </a:pathLst>
            </a:custGeom>
          </p:spPr>
        </p:pic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D010200-6B52-5722-B7AF-5A3C82FAF203}"/>
                </a:ext>
              </a:extLst>
            </p:cNvPr>
            <p:cNvSpPr/>
            <p:nvPr/>
          </p:nvSpPr>
          <p:spPr>
            <a:xfrm>
              <a:off x="4316267" y="1083352"/>
              <a:ext cx="3485813" cy="5362325"/>
            </a:xfrm>
            <a:custGeom>
              <a:avLst/>
              <a:gdLst>
                <a:gd name="connsiteX0" fmla="*/ 1742907 w 3485813"/>
                <a:gd name="connsiteY0" fmla="*/ 0 h 5362325"/>
                <a:gd name="connsiteX1" fmla="*/ 3485813 w 3485813"/>
                <a:gd name="connsiteY1" fmla="*/ 1711710 h 5362325"/>
                <a:gd name="connsiteX2" fmla="*/ 3485346 w 3485813"/>
                <a:gd name="connsiteY2" fmla="*/ 1720795 h 5362325"/>
                <a:gd name="connsiteX3" fmla="*/ 3485813 w 3485813"/>
                <a:gd name="connsiteY3" fmla="*/ 1720795 h 5362325"/>
                <a:gd name="connsiteX4" fmla="*/ 3485813 w 3485813"/>
                <a:gd name="connsiteY4" fmla="*/ 2136670 h 5362325"/>
                <a:gd name="connsiteX5" fmla="*/ 3485813 w 3485813"/>
                <a:gd name="connsiteY5" fmla="*/ 2635195 h 5362325"/>
                <a:gd name="connsiteX6" fmla="*/ 3485813 w 3485813"/>
                <a:gd name="connsiteY6" fmla="*/ 4965500 h 5362325"/>
                <a:gd name="connsiteX7" fmla="*/ 3088988 w 3485813"/>
                <a:gd name="connsiteY7" fmla="*/ 5362325 h 5362325"/>
                <a:gd name="connsiteX8" fmla="*/ 396825 w 3485813"/>
                <a:gd name="connsiteY8" fmla="*/ 5362325 h 5362325"/>
                <a:gd name="connsiteX9" fmla="*/ 0 w 3485813"/>
                <a:gd name="connsiteY9" fmla="*/ 4965500 h 5362325"/>
                <a:gd name="connsiteX10" fmla="*/ 0 w 3485813"/>
                <a:gd name="connsiteY10" fmla="*/ 2635195 h 5362325"/>
                <a:gd name="connsiteX11" fmla="*/ 0 w 3485813"/>
                <a:gd name="connsiteY11" fmla="*/ 2136670 h 5362325"/>
                <a:gd name="connsiteX12" fmla="*/ 0 w 3485813"/>
                <a:gd name="connsiteY12" fmla="*/ 1720795 h 5362325"/>
                <a:gd name="connsiteX13" fmla="*/ 468 w 3485813"/>
                <a:gd name="connsiteY13" fmla="*/ 1720795 h 5362325"/>
                <a:gd name="connsiteX14" fmla="*/ 1 w 3485813"/>
                <a:gd name="connsiteY14" fmla="*/ 1711710 h 5362325"/>
                <a:gd name="connsiteX15" fmla="*/ 1742907 w 3485813"/>
                <a:gd name="connsiteY15" fmla="*/ 0 h 5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85813" h="5362325">
                  <a:moveTo>
                    <a:pt x="1742907" y="0"/>
                  </a:moveTo>
                  <a:cubicBezTo>
                    <a:pt x="2705487" y="0"/>
                    <a:pt x="3485813" y="766359"/>
                    <a:pt x="3485813" y="1711710"/>
                  </a:cubicBezTo>
                  <a:lnTo>
                    <a:pt x="3485346" y="1720795"/>
                  </a:lnTo>
                  <a:lnTo>
                    <a:pt x="3485813" y="1720795"/>
                  </a:lnTo>
                  <a:lnTo>
                    <a:pt x="3485813" y="2136670"/>
                  </a:lnTo>
                  <a:lnTo>
                    <a:pt x="3485813" y="2635195"/>
                  </a:lnTo>
                  <a:lnTo>
                    <a:pt x="3485813" y="4965500"/>
                  </a:lnTo>
                  <a:cubicBezTo>
                    <a:pt x="3485813" y="5184660"/>
                    <a:pt x="3308148" y="5362325"/>
                    <a:pt x="3088988" y="5362325"/>
                  </a:cubicBezTo>
                  <a:lnTo>
                    <a:pt x="396825" y="5362325"/>
                  </a:lnTo>
                  <a:cubicBezTo>
                    <a:pt x="177665" y="5362325"/>
                    <a:pt x="0" y="5184660"/>
                    <a:pt x="0" y="4965500"/>
                  </a:cubicBezTo>
                  <a:lnTo>
                    <a:pt x="0" y="2635195"/>
                  </a:lnTo>
                  <a:lnTo>
                    <a:pt x="0" y="2136670"/>
                  </a:lnTo>
                  <a:lnTo>
                    <a:pt x="0" y="1720795"/>
                  </a:lnTo>
                  <a:lnTo>
                    <a:pt x="468" y="1720795"/>
                  </a:lnTo>
                  <a:lnTo>
                    <a:pt x="1" y="1711710"/>
                  </a:lnTo>
                  <a:cubicBezTo>
                    <a:pt x="1" y="766359"/>
                    <a:pt x="780327" y="0"/>
                    <a:pt x="174290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39DF6D6-5DC5-3C6E-DE27-5FB0396FD938}"/>
                </a:ext>
              </a:extLst>
            </p:cNvPr>
            <p:cNvSpPr/>
            <p:nvPr/>
          </p:nvSpPr>
          <p:spPr>
            <a:xfrm>
              <a:off x="8032298" y="1083351"/>
              <a:ext cx="3485813" cy="5362325"/>
            </a:xfrm>
            <a:custGeom>
              <a:avLst/>
              <a:gdLst>
                <a:gd name="connsiteX0" fmla="*/ 1742907 w 3485813"/>
                <a:gd name="connsiteY0" fmla="*/ 0 h 5362325"/>
                <a:gd name="connsiteX1" fmla="*/ 3485813 w 3485813"/>
                <a:gd name="connsiteY1" fmla="*/ 1711710 h 5362325"/>
                <a:gd name="connsiteX2" fmla="*/ 3485346 w 3485813"/>
                <a:gd name="connsiteY2" fmla="*/ 1720795 h 5362325"/>
                <a:gd name="connsiteX3" fmla="*/ 3485813 w 3485813"/>
                <a:gd name="connsiteY3" fmla="*/ 1720795 h 5362325"/>
                <a:gd name="connsiteX4" fmla="*/ 3485813 w 3485813"/>
                <a:gd name="connsiteY4" fmla="*/ 2136670 h 5362325"/>
                <a:gd name="connsiteX5" fmla="*/ 3485813 w 3485813"/>
                <a:gd name="connsiteY5" fmla="*/ 2635195 h 5362325"/>
                <a:gd name="connsiteX6" fmla="*/ 3485813 w 3485813"/>
                <a:gd name="connsiteY6" fmla="*/ 4965500 h 5362325"/>
                <a:gd name="connsiteX7" fmla="*/ 3088988 w 3485813"/>
                <a:gd name="connsiteY7" fmla="*/ 5362325 h 5362325"/>
                <a:gd name="connsiteX8" fmla="*/ 396825 w 3485813"/>
                <a:gd name="connsiteY8" fmla="*/ 5362325 h 5362325"/>
                <a:gd name="connsiteX9" fmla="*/ 0 w 3485813"/>
                <a:gd name="connsiteY9" fmla="*/ 4965500 h 5362325"/>
                <a:gd name="connsiteX10" fmla="*/ 0 w 3485813"/>
                <a:gd name="connsiteY10" fmla="*/ 2635195 h 5362325"/>
                <a:gd name="connsiteX11" fmla="*/ 0 w 3485813"/>
                <a:gd name="connsiteY11" fmla="*/ 2136670 h 5362325"/>
                <a:gd name="connsiteX12" fmla="*/ 0 w 3485813"/>
                <a:gd name="connsiteY12" fmla="*/ 1720795 h 5362325"/>
                <a:gd name="connsiteX13" fmla="*/ 468 w 3485813"/>
                <a:gd name="connsiteY13" fmla="*/ 1720795 h 5362325"/>
                <a:gd name="connsiteX14" fmla="*/ 1 w 3485813"/>
                <a:gd name="connsiteY14" fmla="*/ 1711710 h 5362325"/>
                <a:gd name="connsiteX15" fmla="*/ 1742907 w 3485813"/>
                <a:gd name="connsiteY15" fmla="*/ 0 h 5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85813" h="5362325">
                  <a:moveTo>
                    <a:pt x="1742907" y="0"/>
                  </a:moveTo>
                  <a:cubicBezTo>
                    <a:pt x="2705487" y="0"/>
                    <a:pt x="3485813" y="766359"/>
                    <a:pt x="3485813" y="1711710"/>
                  </a:cubicBezTo>
                  <a:lnTo>
                    <a:pt x="3485346" y="1720795"/>
                  </a:lnTo>
                  <a:lnTo>
                    <a:pt x="3485813" y="1720795"/>
                  </a:lnTo>
                  <a:lnTo>
                    <a:pt x="3485813" y="2136670"/>
                  </a:lnTo>
                  <a:lnTo>
                    <a:pt x="3485813" y="2635195"/>
                  </a:lnTo>
                  <a:lnTo>
                    <a:pt x="3485813" y="4965500"/>
                  </a:lnTo>
                  <a:cubicBezTo>
                    <a:pt x="3485813" y="5184660"/>
                    <a:pt x="3308148" y="5362325"/>
                    <a:pt x="3088988" y="5362325"/>
                  </a:cubicBezTo>
                  <a:lnTo>
                    <a:pt x="396825" y="5362325"/>
                  </a:lnTo>
                  <a:cubicBezTo>
                    <a:pt x="177665" y="5362325"/>
                    <a:pt x="0" y="5184660"/>
                    <a:pt x="0" y="4965500"/>
                  </a:cubicBezTo>
                  <a:lnTo>
                    <a:pt x="0" y="2635195"/>
                  </a:lnTo>
                  <a:lnTo>
                    <a:pt x="0" y="2136670"/>
                  </a:lnTo>
                  <a:lnTo>
                    <a:pt x="0" y="1720795"/>
                  </a:lnTo>
                  <a:lnTo>
                    <a:pt x="468" y="1720795"/>
                  </a:lnTo>
                  <a:lnTo>
                    <a:pt x="1" y="1711710"/>
                  </a:lnTo>
                  <a:cubicBezTo>
                    <a:pt x="1" y="766359"/>
                    <a:pt x="780327" y="0"/>
                    <a:pt x="174290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2" name="그림 41" descr="마스크를 쓴 학생들">
              <a:extLst>
                <a:ext uri="{FF2B5EF4-FFF2-40B4-BE49-F238E27FC236}">
                  <a16:creationId xmlns:a16="http://schemas.microsoft.com/office/drawing/2014/main" id="{1C8248BE-D05B-542D-1C11-A2F52892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2" t="1397" r="11913" b="2701"/>
            <a:stretch>
              <a:fillRect/>
            </a:stretch>
          </p:blipFill>
          <p:spPr>
            <a:xfrm>
              <a:off x="4419493" y="1196509"/>
              <a:ext cx="3314032" cy="3314032"/>
            </a:xfrm>
            <a:custGeom>
              <a:avLst/>
              <a:gdLst>
                <a:gd name="connsiteX0" fmla="*/ 1657016 w 3314032"/>
                <a:gd name="connsiteY0" fmla="*/ 0 h 3314032"/>
                <a:gd name="connsiteX1" fmla="*/ 3314032 w 3314032"/>
                <a:gd name="connsiteY1" fmla="*/ 1657016 h 3314032"/>
                <a:gd name="connsiteX2" fmla="*/ 1657016 w 3314032"/>
                <a:gd name="connsiteY2" fmla="*/ 3314032 h 3314032"/>
                <a:gd name="connsiteX3" fmla="*/ 0 w 3314032"/>
                <a:gd name="connsiteY3" fmla="*/ 1657016 h 3314032"/>
                <a:gd name="connsiteX4" fmla="*/ 1657016 w 3314032"/>
                <a:gd name="connsiteY4" fmla="*/ 0 h 331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032" h="3314032">
                  <a:moveTo>
                    <a:pt x="1657016" y="0"/>
                  </a:moveTo>
                  <a:cubicBezTo>
                    <a:pt x="2572161" y="0"/>
                    <a:pt x="3314032" y="741871"/>
                    <a:pt x="3314032" y="1657016"/>
                  </a:cubicBezTo>
                  <a:cubicBezTo>
                    <a:pt x="3314032" y="2572161"/>
                    <a:pt x="2572161" y="3314032"/>
                    <a:pt x="1657016" y="3314032"/>
                  </a:cubicBezTo>
                  <a:cubicBezTo>
                    <a:pt x="741871" y="3314032"/>
                    <a:pt x="0" y="2572161"/>
                    <a:pt x="0" y="1657016"/>
                  </a:cubicBezTo>
                  <a:cubicBezTo>
                    <a:pt x="0" y="741871"/>
                    <a:pt x="741871" y="0"/>
                    <a:pt x="1657016" y="0"/>
                  </a:cubicBezTo>
                  <a:close/>
                </a:path>
              </a:pathLst>
            </a:custGeom>
          </p:spPr>
        </p:pic>
        <p:pic>
          <p:nvPicPr>
            <p:cNvPr id="43" name="그림 42" descr="체육관에 옹기종기 모여있는 젊은이들">
              <a:extLst>
                <a:ext uri="{FF2B5EF4-FFF2-40B4-BE49-F238E27FC236}">
                  <a16:creationId xmlns:a16="http://schemas.microsoft.com/office/drawing/2014/main" id="{69E86CF0-C857-5C5B-59D8-9BD0BD5F7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1157" r="26122"/>
            <a:stretch>
              <a:fillRect/>
            </a:stretch>
          </p:blipFill>
          <p:spPr>
            <a:xfrm>
              <a:off x="8118188" y="1196509"/>
              <a:ext cx="3314032" cy="3275677"/>
            </a:xfrm>
            <a:custGeom>
              <a:avLst/>
              <a:gdLst>
                <a:gd name="connsiteX0" fmla="*/ 1657016 w 3314032"/>
                <a:gd name="connsiteY0" fmla="*/ 0 h 3275677"/>
                <a:gd name="connsiteX1" fmla="*/ 3314032 w 3314032"/>
                <a:gd name="connsiteY1" fmla="*/ 1657016 h 3275677"/>
                <a:gd name="connsiteX2" fmla="*/ 2149762 w 3314032"/>
                <a:gd name="connsiteY2" fmla="*/ 3239536 h 3275677"/>
                <a:gd name="connsiteX3" fmla="*/ 2009204 w 3314032"/>
                <a:gd name="connsiteY3" fmla="*/ 3275677 h 3275677"/>
                <a:gd name="connsiteX4" fmla="*/ 1304828 w 3314032"/>
                <a:gd name="connsiteY4" fmla="*/ 3275677 h 3275677"/>
                <a:gd name="connsiteX5" fmla="*/ 1164270 w 3314032"/>
                <a:gd name="connsiteY5" fmla="*/ 3239536 h 3275677"/>
                <a:gd name="connsiteX6" fmla="*/ 0 w 3314032"/>
                <a:gd name="connsiteY6" fmla="*/ 1657016 h 3275677"/>
                <a:gd name="connsiteX7" fmla="*/ 1657016 w 3314032"/>
                <a:gd name="connsiteY7" fmla="*/ 0 h 327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032" h="3275677">
                  <a:moveTo>
                    <a:pt x="1657016" y="0"/>
                  </a:moveTo>
                  <a:cubicBezTo>
                    <a:pt x="2572161" y="0"/>
                    <a:pt x="3314032" y="741871"/>
                    <a:pt x="3314032" y="1657016"/>
                  </a:cubicBezTo>
                  <a:cubicBezTo>
                    <a:pt x="3314032" y="2400571"/>
                    <a:pt x="2824281" y="3029739"/>
                    <a:pt x="2149762" y="3239536"/>
                  </a:cubicBezTo>
                  <a:lnTo>
                    <a:pt x="2009204" y="3275677"/>
                  </a:lnTo>
                  <a:lnTo>
                    <a:pt x="1304828" y="3275677"/>
                  </a:lnTo>
                  <a:lnTo>
                    <a:pt x="1164270" y="3239536"/>
                  </a:lnTo>
                  <a:cubicBezTo>
                    <a:pt x="489751" y="3029739"/>
                    <a:pt x="0" y="2400571"/>
                    <a:pt x="0" y="1657016"/>
                  </a:cubicBezTo>
                  <a:cubicBezTo>
                    <a:pt x="0" y="741871"/>
                    <a:pt x="741871" y="0"/>
                    <a:pt x="1657016" y="0"/>
                  </a:cubicBez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07BD32-D864-43A8-3958-2953A2ECB7CF}"/>
                </a:ext>
              </a:extLst>
            </p:cNvPr>
            <p:cNvSpPr txBox="1"/>
            <p:nvPr/>
          </p:nvSpPr>
          <p:spPr>
            <a:xfrm>
              <a:off x="8022692" y="4800576"/>
              <a:ext cx="3511761" cy="1125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청소년 건강증진을 위한 정책 수립과 투자</a:t>
              </a:r>
              <a:endParaRPr lang="en-US" altLang="ko-KR" sz="1600" b="1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0" i="0" u="none" strike="noStrike" dirty="0">
                  <a:solidFill>
                    <a:srgbClr val="000000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건강한 환경 조성</a:t>
              </a:r>
              <a:endParaRPr lang="en-US" altLang="ko-KR" sz="15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0" i="0" u="none" strike="noStrike" dirty="0">
                  <a:solidFill>
                    <a:srgbClr val="000000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효과적인 의료 서비스 제공</a:t>
              </a:r>
              <a:endPara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87740-6BD7-B23A-1905-AC1692E1AE41}"/>
                </a:ext>
              </a:extLst>
            </p:cNvPr>
            <p:cNvSpPr txBox="1"/>
            <p:nvPr/>
          </p:nvSpPr>
          <p:spPr>
            <a:xfrm>
              <a:off x="4440798" y="5176912"/>
              <a:ext cx="32473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i="0" u="none" strike="noStrike" dirty="0">
                  <a:solidFill>
                    <a:srgbClr val="6D3FBB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청소년 건강에 대한 경각심을 고취  </a:t>
              </a:r>
              <a:endParaRPr lang="en-US" altLang="ko-KR" sz="1600" b="1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FF225-AD5C-CAD7-4AE9-771CFF738C0D}"/>
                </a:ext>
              </a:extLst>
            </p:cNvPr>
            <p:cNvSpPr txBox="1"/>
            <p:nvPr/>
          </p:nvSpPr>
          <p:spPr>
            <a:xfrm>
              <a:off x="604997" y="4627452"/>
              <a:ext cx="3481195" cy="147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각 지역 청소년들의 건강 악화 요인 파악</a:t>
              </a:r>
              <a:endParaRPr lang="en-US" altLang="ko-KR" sz="1600" b="1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500" dirty="0">
                  <a:solidFill>
                    <a:srgbClr val="00000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⇩</a:t>
              </a:r>
              <a:endParaRPr lang="en-US" altLang="ko-KR" sz="1500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0" i="0" u="none" strike="noStrike" dirty="0">
                  <a:solidFill>
                    <a:srgbClr val="000000"/>
                  </a:solidFill>
                  <a:effectLst/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지역별 청소년 건강 증진 프로그램 계획에 활용</a:t>
              </a:r>
              <a:endParaRPr lang="en-US" altLang="ko-KR" sz="1500" b="0" i="0" u="none" strike="noStrike" dirty="0">
                <a:solidFill>
                  <a:srgbClr val="000000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7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524277" y="341314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출처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27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18165-88BB-2009-39CB-D3BCE2E8A271}"/>
              </a:ext>
            </a:extLst>
          </p:cNvPr>
          <p:cNvSpPr txBox="1"/>
          <p:nvPr/>
        </p:nvSpPr>
        <p:spPr>
          <a:xfrm>
            <a:off x="190726" y="1374270"/>
            <a:ext cx="4707095" cy="262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 2022 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질병관리청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18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(2022)_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청소년건강행태조사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결과표</a:t>
            </a:r>
            <a:endParaRPr lang="en-US" altLang="ko-KR" sz="1000" i="0" u="none" strike="noStrike" dirty="0">
              <a:solidFill>
                <a:srgbClr val="6D3FB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흡연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2.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음주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3.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신체활동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4.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식생활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5.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비만 및 체중조절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6.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정신건강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7.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손상 및 안전의식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8.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구강건강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9.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개인위생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10.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성 행태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11.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아토피천식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12.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청소년건강행태조사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인터넷 중독 및 기타</a:t>
            </a:r>
            <a:endParaRPr lang="ko-KR" altLang="en-US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B3805-3BF0-F7D7-D0AF-A894ACC6FC1E}"/>
              </a:ext>
            </a:extLst>
          </p:cNvPr>
          <p:cNvSpPr txBox="1"/>
          <p:nvPr/>
        </p:nvSpPr>
        <p:spPr>
          <a:xfrm>
            <a:off x="190726" y="1179373"/>
            <a:ext cx="551639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 2022 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국민 생활 체육조사 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국민체육진흥공단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한국스포츠정책과학원</a:t>
            </a:r>
            <a:r>
              <a:rPr lang="en-US" altLang="ko-KR" sz="10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EB355-A842-26AC-1287-121B0ED66624}"/>
              </a:ext>
            </a:extLst>
          </p:cNvPr>
          <p:cNvSpPr txBox="1"/>
          <p:nvPr/>
        </p:nvSpPr>
        <p:spPr>
          <a:xfrm>
            <a:off x="190726" y="3952969"/>
            <a:ext cx="7829622" cy="261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기타 논문 및 보고서 출처 </a:t>
            </a:r>
            <a:endParaRPr lang="en-US" altLang="ko-KR" sz="100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1) </a:t>
            </a:r>
            <a:r>
              <a:rPr lang="ko-KR" altLang="en-US" sz="1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동아사이언스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(2019.11.25.), “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운동 </a:t>
            </a:r>
            <a:r>
              <a:rPr lang="ko-KR" altLang="en-US" sz="1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손놓은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우리 아이들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··· ‘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한국 청소년 운동부족 세계 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위’”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http://m.dongascience.com/news.php?idx=32568,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질병관리청 홈페이지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(2022.07.29.), “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코로나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19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유행 전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후 청소년 건강행태 변화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(7.29)”,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https://www.kdca.go.kr/board/board.es?mid=a20501010000&amp;bid=0015&amp;act=view&amp;list_no=7202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75,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여성가족부 보도자료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“220524_2022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 통계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최종배포본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”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http://www.mogef.go.kr/nw/rpd/nw_rpd_s001d.do?mid=news405&amp;bbtSn=708572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4)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세계일보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(2023.05.04.), “‘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수면부족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</a:t>
            </a:r>
            <a:r>
              <a:rPr lang="ko-KR" altLang="en-US" sz="1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집콕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혼밥’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...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아동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청소년 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87%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행복지수 ‘하’”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https://n.news.naver.com/mnews/article/022/0003809366?sid=102, (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검색일자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2023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년 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7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월 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</a:t>
            </a:r>
            <a:endParaRPr lang="en-US" altLang="ko-KR" sz="1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5) </a:t>
            </a:r>
            <a:r>
              <a:rPr lang="ko-KR" altLang="en-US" sz="1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김봉균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2023, 『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코로나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19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사태가 청소년 비만에 미치는 영향에 대한 연구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비수도권 및 성별에 따른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차이를 중심으로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』, 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보건사회연구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43( 1), pp, 118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쪽</a:t>
            </a:r>
            <a:r>
              <a:rPr lang="en-US" altLang="ko-KR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140</a:t>
            </a:r>
            <a:r>
              <a:rPr lang="ko-KR" altLang="en-US" sz="1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109494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5" y="2874388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Q &amp; A</a:t>
            </a:r>
            <a:endParaRPr lang="ko-KR" altLang="en-US" sz="5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1491126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C63FC9B-D826-A1F9-5EA7-C70A2A145E73}"/>
              </a:ext>
            </a:extLst>
          </p:cNvPr>
          <p:cNvSpPr/>
          <p:nvPr/>
        </p:nvSpPr>
        <p:spPr>
          <a:xfrm rot="5400000">
            <a:off x="5859514" y="-678030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0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4" y="1920951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분석 배경 및 목적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309101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F07FDE-4820-611D-9CFB-5C4B04A6B7A2}"/>
              </a:ext>
            </a:extLst>
          </p:cNvPr>
          <p:cNvSpPr txBox="1">
            <a:spLocks/>
          </p:cNvSpPr>
          <p:nvPr/>
        </p:nvSpPr>
        <p:spPr>
          <a:xfrm>
            <a:off x="1996964" y="3642368"/>
            <a:ext cx="8198069" cy="1420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5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분석 주제</a:t>
            </a:r>
          </a:p>
        </p:txBody>
      </p:sp>
    </p:spTree>
    <p:extLst>
      <p:ext uri="{BB962C8B-B14F-4D97-AF65-F5344CB8AC3E}">
        <p14:creationId xmlns:p14="http://schemas.microsoft.com/office/powerpoint/2010/main" val="364466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22CF74C-FF61-8805-B3F9-741582E19A65}"/>
              </a:ext>
            </a:extLst>
          </p:cNvPr>
          <p:cNvSpPr/>
          <p:nvPr/>
        </p:nvSpPr>
        <p:spPr>
          <a:xfrm flipH="1">
            <a:off x="2037490" y="1513070"/>
            <a:ext cx="446901" cy="4535492"/>
          </a:xfrm>
          <a:prstGeom prst="leftBrace">
            <a:avLst>
              <a:gd name="adj1" fmla="val 30555"/>
              <a:gd name="adj2" fmla="val 50000"/>
            </a:avLst>
          </a:prstGeom>
          <a:noFill/>
          <a:ln w="57150">
            <a:solidFill>
              <a:srgbClr val="6D3F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622950-AAF6-1216-ACFB-548A9E2722D1}"/>
              </a:ext>
            </a:extLst>
          </p:cNvPr>
          <p:cNvGrpSpPr/>
          <p:nvPr/>
        </p:nvGrpSpPr>
        <p:grpSpPr>
          <a:xfrm>
            <a:off x="2510456" y="2075651"/>
            <a:ext cx="7197152" cy="3363587"/>
            <a:chOff x="2510456" y="1520157"/>
            <a:chExt cx="7197152" cy="33635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357204-9127-97E2-5B46-CB576868C1B4}"/>
                </a:ext>
              </a:extLst>
            </p:cNvPr>
            <p:cNvSpPr txBox="1"/>
            <p:nvPr/>
          </p:nvSpPr>
          <p:spPr>
            <a:xfrm>
              <a:off x="2510456" y="1520157"/>
              <a:ext cx="7197152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전국 청소년 건강행태조사 데이터를 중심으로 </a:t>
              </a:r>
              <a:endPara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000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청소년 건강 위험 지수</a:t>
              </a:r>
              <a:r>
                <a:rPr lang="ko-KR" altLang="en-US" sz="28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를 도출  </a:t>
              </a:r>
              <a:endPara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D02293-6FBF-0E3A-B7F9-A9967BC2069F}"/>
                </a:ext>
              </a:extLst>
            </p:cNvPr>
            <p:cNvSpPr txBox="1"/>
            <p:nvPr/>
          </p:nvSpPr>
          <p:spPr>
            <a:xfrm>
              <a:off x="2659117" y="4198941"/>
              <a:ext cx="6873765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accent5">
                      <a:lumMod val="7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청소년 건강 증진</a:t>
              </a:r>
              <a:r>
                <a:rPr lang="ko-KR" altLang="en-US" sz="28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을 위한 인사이트 제공 </a:t>
              </a:r>
              <a:endPara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C589561-59A6-26CF-0883-897EF1D8E7E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45109"/>
              <a:ext cx="0" cy="614621"/>
            </a:xfrm>
            <a:prstGeom prst="straightConnector1">
              <a:avLst/>
            </a:prstGeom>
            <a:ln w="57150">
              <a:solidFill>
                <a:srgbClr val="6D3F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래픽 11" descr="가로 막대형 차트 단색으로 채워진">
            <a:extLst>
              <a:ext uri="{FF2B5EF4-FFF2-40B4-BE49-F238E27FC236}">
                <a16:creationId xmlns:a16="http://schemas.microsoft.com/office/drawing/2014/main" id="{7BB7F416-9BFE-33B3-E9E4-479F3201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2444" y="380487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래픽 12" descr="체중 증가 단색으로 채워진">
            <a:extLst>
              <a:ext uri="{FF2B5EF4-FFF2-40B4-BE49-F238E27FC236}">
                <a16:creationId xmlns:a16="http://schemas.microsoft.com/office/drawing/2014/main" id="{383479CF-EC75-5FDD-0754-D3C79787F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81" y="4936450"/>
            <a:ext cx="914400" cy="914400"/>
          </a:xfrm>
          <a:prstGeom prst="rect">
            <a:avLst/>
          </a:prstGeom>
          <a:effectLst/>
        </p:spPr>
      </p:pic>
      <p:pic>
        <p:nvPicPr>
          <p:cNvPr id="14" name="그래픽 13" descr="햄버거와 음료수 단색으로 채워진">
            <a:extLst>
              <a:ext uri="{FF2B5EF4-FFF2-40B4-BE49-F238E27FC236}">
                <a16:creationId xmlns:a16="http://schemas.microsoft.com/office/drawing/2014/main" id="{5A1DC920-E6C8-6DDC-AF18-7F75AAFFC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081" y="2799514"/>
            <a:ext cx="914400" cy="914400"/>
          </a:xfrm>
          <a:prstGeom prst="rect">
            <a:avLst/>
          </a:prstGeom>
          <a:effectLst/>
        </p:spPr>
      </p:pic>
      <p:pic>
        <p:nvPicPr>
          <p:cNvPr id="15" name="그래픽 14" descr="축구 단색으로 채워진">
            <a:extLst>
              <a:ext uri="{FF2B5EF4-FFF2-40B4-BE49-F238E27FC236}">
                <a16:creationId xmlns:a16="http://schemas.microsoft.com/office/drawing/2014/main" id="{EB14D310-8E57-018A-F490-03F0509A8B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081" y="3867982"/>
            <a:ext cx="914400" cy="914400"/>
          </a:xfrm>
          <a:prstGeom prst="rect">
            <a:avLst/>
          </a:prstGeom>
          <a:effectLst/>
        </p:spPr>
      </p:pic>
      <p:pic>
        <p:nvPicPr>
          <p:cNvPr id="16" name="그래픽 15" descr="단색으로 채워진 우는 얼굴 단색으로 채워진">
            <a:extLst>
              <a:ext uri="{FF2B5EF4-FFF2-40B4-BE49-F238E27FC236}">
                <a16:creationId xmlns:a16="http://schemas.microsoft.com/office/drawing/2014/main" id="{0AE11973-E798-1E17-57F4-82C2D7559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081" y="1885114"/>
            <a:ext cx="914400" cy="914400"/>
          </a:xfrm>
          <a:prstGeom prst="rect">
            <a:avLst/>
          </a:prstGeom>
          <a:effectLst/>
        </p:spPr>
      </p:pic>
      <p:pic>
        <p:nvPicPr>
          <p:cNvPr id="17" name="그래픽 16" descr="화살표가 있는 원 단색으로 채워진">
            <a:extLst>
              <a:ext uri="{FF2B5EF4-FFF2-40B4-BE49-F238E27FC236}">
                <a16:creationId xmlns:a16="http://schemas.microsoft.com/office/drawing/2014/main" id="{F18A6179-A44E-800B-0906-3B0990677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82444" y="288383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01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01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 및 목적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주제 </a:t>
            </a: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D020BAFB-4745-F9D8-5044-E1222DA57C4A}"/>
              </a:ext>
            </a:extLst>
          </p:cNvPr>
          <p:cNvSpPr/>
          <p:nvPr/>
        </p:nvSpPr>
        <p:spPr>
          <a:xfrm flipH="1">
            <a:off x="9742659" y="1513070"/>
            <a:ext cx="446901" cy="4535492"/>
          </a:xfrm>
          <a:prstGeom prst="leftBrace">
            <a:avLst>
              <a:gd name="adj1" fmla="val 30555"/>
              <a:gd name="adj2" fmla="val 50000"/>
            </a:avLst>
          </a:prstGeom>
          <a:noFill/>
          <a:ln w="57150">
            <a:solidFill>
              <a:srgbClr val="6D3F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fld>
            <a:endParaRPr lang="ko-KR" altLang="en-US" sz="150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78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4" y="1920951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분석 배경 및 목적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309101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F07FDE-4820-611D-9CFB-5C4B04A6B7A2}"/>
              </a:ext>
            </a:extLst>
          </p:cNvPr>
          <p:cNvSpPr txBox="1">
            <a:spLocks/>
          </p:cNvSpPr>
          <p:nvPr/>
        </p:nvSpPr>
        <p:spPr>
          <a:xfrm>
            <a:off x="1996964" y="3642368"/>
            <a:ext cx="8198069" cy="1420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5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분석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16813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530A595-55E1-4FA1-BEA3-641CC7943A4A}"/>
              </a:ext>
            </a:extLst>
          </p:cNvPr>
          <p:cNvSpPr/>
          <p:nvPr/>
        </p:nvSpPr>
        <p:spPr>
          <a:xfrm>
            <a:off x="7042140" y="3522133"/>
            <a:ext cx="495300" cy="1066800"/>
          </a:xfrm>
          <a:custGeom>
            <a:avLst/>
            <a:gdLst>
              <a:gd name="connsiteX0" fmla="*/ 0 w 495300"/>
              <a:gd name="connsiteY0" fmla="*/ 211667 h 1066800"/>
              <a:gd name="connsiteX1" fmla="*/ 0 w 495300"/>
              <a:gd name="connsiteY1" fmla="*/ 1066800 h 1066800"/>
              <a:gd name="connsiteX2" fmla="*/ 241300 w 495300"/>
              <a:gd name="connsiteY2" fmla="*/ 1045634 h 1066800"/>
              <a:gd name="connsiteX3" fmla="*/ 495300 w 495300"/>
              <a:gd name="connsiteY3" fmla="*/ 1011767 h 1066800"/>
              <a:gd name="connsiteX4" fmla="*/ 495300 w 495300"/>
              <a:gd name="connsiteY4" fmla="*/ 0 h 1066800"/>
              <a:gd name="connsiteX5" fmla="*/ 0 w 495300"/>
              <a:gd name="connsiteY5" fmla="*/ 211667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1066800">
                <a:moveTo>
                  <a:pt x="0" y="211667"/>
                </a:moveTo>
                <a:lnTo>
                  <a:pt x="0" y="1066800"/>
                </a:lnTo>
                <a:lnTo>
                  <a:pt x="241300" y="1045634"/>
                </a:lnTo>
                <a:lnTo>
                  <a:pt x="495300" y="1011767"/>
                </a:lnTo>
                <a:lnTo>
                  <a:pt x="495300" y="0"/>
                </a:lnTo>
                <a:lnTo>
                  <a:pt x="0" y="211667"/>
                </a:lnTo>
                <a:close/>
              </a:path>
            </a:pathLst>
          </a:custGeom>
          <a:solidFill>
            <a:srgbClr val="C9C9C9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01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01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 및 목적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D8CD751-E20B-5317-3641-1608FB0C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D50B4-351C-0410-A94F-DF2E01AA33A1}"/>
              </a:ext>
            </a:extLst>
          </p:cNvPr>
          <p:cNvSpPr txBox="1"/>
          <p:nvPr/>
        </p:nvSpPr>
        <p:spPr>
          <a:xfrm>
            <a:off x="1164377" y="1511001"/>
            <a:ext cx="3753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청소년 운동부족 및 </a:t>
            </a:r>
            <a:r>
              <a:rPr lang="ko-KR" altLang="en-US" sz="2200" i="0" u="none" strike="noStrike" dirty="0" err="1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비만율</a:t>
            </a:r>
            <a:r>
              <a:rPr lang="ko-KR" altLang="en-US" sz="22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증가</a:t>
            </a:r>
            <a:endParaRPr lang="ko-KR" altLang="en-US" sz="220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5D3999-86F9-2DE7-62AA-1563BE86FFA4}"/>
              </a:ext>
            </a:extLst>
          </p:cNvPr>
          <p:cNvGrpSpPr/>
          <p:nvPr/>
        </p:nvGrpSpPr>
        <p:grpSpPr>
          <a:xfrm>
            <a:off x="491769" y="1378099"/>
            <a:ext cx="615335" cy="615335"/>
            <a:chOff x="324581" y="1376938"/>
            <a:chExt cx="615335" cy="615335"/>
          </a:xfrm>
          <a:noFill/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2358E7A-8BC2-AC51-E9E4-EA6AF0031D44}"/>
                </a:ext>
              </a:extLst>
            </p:cNvPr>
            <p:cNvSpPr/>
            <p:nvPr/>
          </p:nvSpPr>
          <p:spPr>
            <a:xfrm>
              <a:off x="324581" y="1376938"/>
              <a:ext cx="615335" cy="615335"/>
            </a:xfrm>
            <a:prstGeom prst="ellipse">
              <a:avLst/>
            </a:prstGeom>
            <a:grpFill/>
            <a:ln w="57150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615335"/>
                        <a:gd name="connsiteY0" fmla="*/ 307668 h 615335"/>
                        <a:gd name="connsiteX1" fmla="*/ 307668 w 615335"/>
                        <a:gd name="connsiteY1" fmla="*/ 0 h 615335"/>
                        <a:gd name="connsiteX2" fmla="*/ 615336 w 615335"/>
                        <a:gd name="connsiteY2" fmla="*/ 307668 h 615335"/>
                        <a:gd name="connsiteX3" fmla="*/ 307668 w 615335"/>
                        <a:gd name="connsiteY3" fmla="*/ 615336 h 615335"/>
                        <a:gd name="connsiteX4" fmla="*/ 0 w 615335"/>
                        <a:gd name="connsiteY4" fmla="*/ 307668 h 615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5335" h="615335" fill="none" extrusionOk="0">
                          <a:moveTo>
                            <a:pt x="0" y="307668"/>
                          </a:moveTo>
                          <a:cubicBezTo>
                            <a:pt x="30316" y="108934"/>
                            <a:pt x="159798" y="1455"/>
                            <a:pt x="307668" y="0"/>
                          </a:cubicBezTo>
                          <a:cubicBezTo>
                            <a:pt x="501317" y="40560"/>
                            <a:pt x="585775" y="137113"/>
                            <a:pt x="615336" y="307668"/>
                          </a:cubicBezTo>
                          <a:cubicBezTo>
                            <a:pt x="642638" y="481547"/>
                            <a:pt x="471348" y="612488"/>
                            <a:pt x="307668" y="615336"/>
                          </a:cubicBezTo>
                          <a:cubicBezTo>
                            <a:pt x="110431" y="623488"/>
                            <a:pt x="7624" y="467252"/>
                            <a:pt x="0" y="307668"/>
                          </a:cubicBezTo>
                          <a:close/>
                        </a:path>
                        <a:path w="615335" h="615335" stroke="0" extrusionOk="0">
                          <a:moveTo>
                            <a:pt x="0" y="307668"/>
                          </a:moveTo>
                          <a:cubicBezTo>
                            <a:pt x="-23299" y="178624"/>
                            <a:pt x="129157" y="-3548"/>
                            <a:pt x="307668" y="0"/>
                          </a:cubicBezTo>
                          <a:cubicBezTo>
                            <a:pt x="499712" y="-3266"/>
                            <a:pt x="591101" y="181888"/>
                            <a:pt x="615336" y="307668"/>
                          </a:cubicBezTo>
                          <a:cubicBezTo>
                            <a:pt x="569233" y="492997"/>
                            <a:pt x="459898" y="636254"/>
                            <a:pt x="307668" y="615336"/>
                          </a:cubicBezTo>
                          <a:cubicBezTo>
                            <a:pt x="153928" y="604865"/>
                            <a:pt x="-23989" y="483091"/>
                            <a:pt x="0" y="3076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8FBEFC-382A-16A2-8C19-C160DDA1C28A}"/>
                </a:ext>
              </a:extLst>
            </p:cNvPr>
            <p:cNvSpPr txBox="1"/>
            <p:nvPr/>
          </p:nvSpPr>
          <p:spPr>
            <a:xfrm>
              <a:off x="370134" y="1501113"/>
              <a:ext cx="543603" cy="477054"/>
            </a:xfrm>
            <a:prstGeom prst="rect">
              <a:avLst/>
            </a:pr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rgbClr val="6D3FBB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sz="250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798A92-DD81-70AD-B7AB-B19C9E044FFA}"/>
              </a:ext>
            </a:extLst>
          </p:cNvPr>
          <p:cNvCxnSpPr>
            <a:cxnSpLocks/>
          </p:cNvCxnSpPr>
          <p:nvPr/>
        </p:nvCxnSpPr>
        <p:spPr>
          <a:xfrm>
            <a:off x="725178" y="1990747"/>
            <a:ext cx="430883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6FD983-BC7D-77B0-86B1-2F5F9C750044}"/>
              </a:ext>
            </a:extLst>
          </p:cNvPr>
          <p:cNvGrpSpPr/>
          <p:nvPr/>
        </p:nvGrpSpPr>
        <p:grpSpPr>
          <a:xfrm>
            <a:off x="388081" y="2462934"/>
            <a:ext cx="4074162" cy="3061760"/>
            <a:chOff x="456297" y="2142854"/>
            <a:chExt cx="3638255" cy="3061760"/>
          </a:xfrm>
        </p:grpSpPr>
        <p:graphicFrame>
          <p:nvGraphicFramePr>
            <p:cNvPr id="50" name="차트 49">
              <a:extLst>
                <a:ext uri="{FF2B5EF4-FFF2-40B4-BE49-F238E27FC236}">
                  <a16:creationId xmlns:a16="http://schemas.microsoft.com/office/drawing/2014/main" id="{95B42D16-7CEA-DF69-86D6-116611B263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5529764"/>
                </p:ext>
              </p:extLst>
            </p:nvPr>
          </p:nvGraphicFramePr>
          <p:xfrm>
            <a:off x="491593" y="2142854"/>
            <a:ext cx="3429613" cy="302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782CD9-4B42-E611-8AEE-CDCED60CAE3B}"/>
                </a:ext>
              </a:extLst>
            </p:cNvPr>
            <p:cNvSpPr txBox="1"/>
            <p:nvPr/>
          </p:nvSpPr>
          <p:spPr>
            <a:xfrm>
              <a:off x="456297" y="4912226"/>
              <a:ext cx="363825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2128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&lt;</a:t>
              </a:r>
              <a:r>
                <a:rPr lang="ko-KR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신체 활동량이 부족한 학생의 비율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</a:t>
              </a:r>
              <a:r>
                <a:rPr lang="en-US" altLang="ko-KR" sz="1300" b="0" i="0" u="none" strike="noStrike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WHO</a:t>
              </a:r>
              <a:r>
                <a:rPr lang="ko-KR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&gt;</a:t>
              </a:r>
              <a:endParaRPr lang="ko-KR" altLang="ko-KR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C4CC16C-92C8-D2A8-EC16-48A0E837C3BD}"/>
              </a:ext>
            </a:extLst>
          </p:cNvPr>
          <p:cNvSpPr txBox="1"/>
          <p:nvPr/>
        </p:nvSpPr>
        <p:spPr>
          <a:xfrm>
            <a:off x="667564" y="2179476"/>
            <a:ext cx="3753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1) </a:t>
            </a:r>
            <a:r>
              <a:rPr lang="ko-KR" altLang="en-US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청소년 운동부족 및 </a:t>
            </a:r>
            <a:r>
              <a:rPr lang="ko-KR" altLang="en-US" i="0" u="none" strike="noStrike" dirty="0" err="1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비만율</a:t>
            </a:r>
            <a:r>
              <a:rPr lang="ko-KR" altLang="en-US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증가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DF8B5C-D43D-8F94-4DC4-2D520394A562}"/>
              </a:ext>
            </a:extLst>
          </p:cNvPr>
          <p:cNvSpPr txBox="1"/>
          <p:nvPr/>
        </p:nvSpPr>
        <p:spPr>
          <a:xfrm>
            <a:off x="780186" y="5505444"/>
            <a:ext cx="4014092" cy="94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청소년 운동 부족이 가장 심각한 국가</a:t>
            </a:r>
            <a:r>
              <a:rPr lang="en-US" altLang="ko-KR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한국</a:t>
            </a:r>
            <a:endParaRPr lang="en-US" altLang="ko-KR" sz="150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#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지나친 학업에 따른 시간 부족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#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스마트폰 과용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712DFB-3DDA-DA1F-A22F-F7B14048204A}"/>
              </a:ext>
            </a:extLst>
          </p:cNvPr>
          <p:cNvSpPr txBox="1"/>
          <p:nvPr/>
        </p:nvSpPr>
        <p:spPr>
          <a:xfrm>
            <a:off x="4911524" y="2175253"/>
            <a:ext cx="3753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2) </a:t>
            </a:r>
            <a:r>
              <a:rPr lang="ko-KR" altLang="en-US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코로나 </a:t>
            </a:r>
            <a:r>
              <a:rPr lang="en-US" altLang="ko-KR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i="0" u="none" strike="noStrike" dirty="0"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대비 차이나는 지표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1A4ED1D-D68D-C419-A375-57F69920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37743"/>
              </p:ext>
            </p:extLst>
          </p:nvPr>
        </p:nvGraphicFramePr>
        <p:xfrm>
          <a:off x="4813528" y="2652316"/>
          <a:ext cx="3638255" cy="2871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3673AA-013C-7AED-E76E-9211375BB594}"/>
              </a:ext>
            </a:extLst>
          </p:cNvPr>
          <p:cNvSpPr txBox="1"/>
          <p:nvPr/>
        </p:nvSpPr>
        <p:spPr>
          <a:xfrm>
            <a:off x="5815776" y="5138605"/>
            <a:ext cx="163375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128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&lt;</a:t>
            </a:r>
            <a:r>
              <a:rPr lang="ko-KR" altLang="en-US" sz="13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비만율</a:t>
            </a:r>
            <a:r>
              <a:rPr lang="en-US" altLang="ko-KR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&gt;</a:t>
            </a:r>
            <a:endParaRPr lang="ko-KR" altLang="ko-KR" sz="1300" b="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E422D-DEA1-D1B3-645E-5B1C356C5551}"/>
              </a:ext>
            </a:extLst>
          </p:cNvPr>
          <p:cNvSpPr txBox="1"/>
          <p:nvPr/>
        </p:nvSpPr>
        <p:spPr>
          <a:xfrm>
            <a:off x="8636130" y="3922650"/>
            <a:ext cx="2992668" cy="1232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 </a:t>
            </a:r>
            <a:r>
              <a:rPr lang="ko-KR" altLang="en-US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비만과 비례하는 요소</a:t>
            </a:r>
            <a:endParaRPr lang="en-US" altLang="ko-KR" sz="1500" dirty="0">
              <a:solidFill>
                <a:srgbClr val="53308C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   #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불규칙한 아침식사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   #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스트레스 인지율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   #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신체활동 </a:t>
            </a:r>
            <a:r>
              <a:rPr lang="ko-KR" altLang="en-US" sz="15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미실천</a:t>
            </a:r>
            <a:endParaRPr lang="ko-KR" altLang="en-US" sz="15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014DD-BCB1-B9A4-A99F-7274BB614113}"/>
              </a:ext>
            </a:extLst>
          </p:cNvPr>
          <p:cNvSpPr txBox="1"/>
          <p:nvPr/>
        </p:nvSpPr>
        <p:spPr>
          <a:xfrm>
            <a:off x="5061258" y="5424490"/>
            <a:ext cx="3004714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19</a:t>
            </a: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이후의 </a:t>
            </a:r>
            <a:r>
              <a:rPr lang="ko-KR" altLang="en-US" sz="1500" dirty="0" err="1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비만율</a:t>
            </a: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 err="1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증가폭</a:t>
            </a:r>
            <a:r>
              <a:rPr lang="ko-KR" altLang="en-US" sz="15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커짐 </a:t>
            </a:r>
            <a:endParaRPr lang="ko-KR" altLang="en-US" sz="15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E947-BD52-A1D9-51D4-3DD2FD173224}"/>
              </a:ext>
            </a:extLst>
          </p:cNvPr>
          <p:cNvSpPr txBox="1"/>
          <p:nvPr/>
        </p:nvSpPr>
        <p:spPr>
          <a:xfrm>
            <a:off x="8636130" y="3171176"/>
            <a:ext cx="2970297" cy="65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  <a:sym typeface="Wingdings 2" panose="05020102010507070707" pitchFamily="18" charset="2"/>
              </a:rPr>
              <a:t> 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식생활 관련 지표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중</a:t>
            </a:r>
            <a:r>
              <a:rPr lang="en-US" altLang="ko-KR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‧</a:t>
            </a:r>
            <a:r>
              <a:rPr lang="ko-KR" altLang="en-US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고등학생 </a:t>
            </a:r>
            <a:endParaRPr lang="en-US" altLang="ko-KR" sz="1500" dirty="0">
              <a:solidFill>
                <a:srgbClr val="53308C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500" dirty="0">
                <a:solidFill>
                  <a:srgbClr val="53308C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모두 악화  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B0A02DD-C5F2-166D-6A39-2C112C8C9633}"/>
              </a:ext>
            </a:extLst>
          </p:cNvPr>
          <p:cNvSpPr/>
          <p:nvPr/>
        </p:nvSpPr>
        <p:spPr>
          <a:xfrm>
            <a:off x="8547234" y="2771725"/>
            <a:ext cx="2826080" cy="2655634"/>
          </a:xfrm>
          <a:prstGeom prst="roundRect">
            <a:avLst>
              <a:gd name="adj" fmla="val 9855"/>
            </a:avLst>
          </a:prstGeom>
          <a:noFill/>
          <a:ln w="76200">
            <a:solidFill>
              <a:srgbClr val="8860C8">
                <a:alpha val="20000"/>
              </a:srgbClr>
            </a:solidFill>
            <a:extLst>
              <a:ext uri="{C807C97D-BFC1-408E-A445-0C87EB9F89A2}">
                <ask:lineSketchStyleProps xmlns:ask="http://schemas.microsoft.com/office/drawing/2018/sketchyshapes" sd="128110211">
                  <a:custGeom>
                    <a:avLst/>
                    <a:gdLst>
                      <a:gd name="connsiteX0" fmla="*/ 0 w 2743200"/>
                      <a:gd name="connsiteY0" fmla="*/ 457209 h 3198017"/>
                      <a:gd name="connsiteX1" fmla="*/ 457209 w 2743200"/>
                      <a:gd name="connsiteY1" fmla="*/ 0 h 3198017"/>
                      <a:gd name="connsiteX2" fmla="*/ 2285991 w 2743200"/>
                      <a:gd name="connsiteY2" fmla="*/ 0 h 3198017"/>
                      <a:gd name="connsiteX3" fmla="*/ 2743200 w 2743200"/>
                      <a:gd name="connsiteY3" fmla="*/ 457209 h 3198017"/>
                      <a:gd name="connsiteX4" fmla="*/ 2743200 w 2743200"/>
                      <a:gd name="connsiteY4" fmla="*/ 2740808 h 3198017"/>
                      <a:gd name="connsiteX5" fmla="*/ 2285991 w 2743200"/>
                      <a:gd name="connsiteY5" fmla="*/ 3198017 h 3198017"/>
                      <a:gd name="connsiteX6" fmla="*/ 457209 w 2743200"/>
                      <a:gd name="connsiteY6" fmla="*/ 3198017 h 3198017"/>
                      <a:gd name="connsiteX7" fmla="*/ 0 w 2743200"/>
                      <a:gd name="connsiteY7" fmla="*/ 2740808 h 3198017"/>
                      <a:gd name="connsiteX8" fmla="*/ 0 w 2743200"/>
                      <a:gd name="connsiteY8" fmla="*/ 457209 h 319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43200" h="3198017" extrusionOk="0">
                        <a:moveTo>
                          <a:pt x="0" y="457209"/>
                        </a:moveTo>
                        <a:cubicBezTo>
                          <a:pt x="10797" y="230351"/>
                          <a:pt x="173679" y="28569"/>
                          <a:pt x="457209" y="0"/>
                        </a:cubicBezTo>
                        <a:cubicBezTo>
                          <a:pt x="916564" y="-97627"/>
                          <a:pt x="1989978" y="5718"/>
                          <a:pt x="2285991" y="0"/>
                        </a:cubicBezTo>
                        <a:cubicBezTo>
                          <a:pt x="2504791" y="-32474"/>
                          <a:pt x="2716055" y="188019"/>
                          <a:pt x="2743200" y="457209"/>
                        </a:cubicBezTo>
                        <a:cubicBezTo>
                          <a:pt x="2735712" y="1327742"/>
                          <a:pt x="2872249" y="1687696"/>
                          <a:pt x="2743200" y="2740808"/>
                        </a:cubicBezTo>
                        <a:cubicBezTo>
                          <a:pt x="2765242" y="2991924"/>
                          <a:pt x="2574568" y="3205429"/>
                          <a:pt x="2285991" y="3198017"/>
                        </a:cubicBezTo>
                        <a:cubicBezTo>
                          <a:pt x="1489630" y="3258205"/>
                          <a:pt x="974539" y="3114610"/>
                          <a:pt x="457209" y="3198017"/>
                        </a:cubicBezTo>
                        <a:cubicBezTo>
                          <a:pt x="191508" y="3239237"/>
                          <a:pt x="1938" y="2987768"/>
                          <a:pt x="0" y="2740808"/>
                        </a:cubicBezTo>
                        <a:cubicBezTo>
                          <a:pt x="-48830" y="2064546"/>
                          <a:pt x="109162" y="1562143"/>
                          <a:pt x="0" y="4572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30D873-6763-1B74-91C8-4C31D2B5300C}"/>
              </a:ext>
            </a:extLst>
          </p:cNvPr>
          <p:cNvSpPr txBox="1"/>
          <p:nvPr/>
        </p:nvSpPr>
        <p:spPr>
          <a:xfrm>
            <a:off x="5042007" y="5753415"/>
            <a:ext cx="3555623" cy="366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남학생에서 코로나</a:t>
            </a:r>
            <a:r>
              <a:rPr lang="en-US" altLang="ko-KR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19</a:t>
            </a:r>
            <a:r>
              <a:rPr lang="ko-KR" altLang="en-US" sz="15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 유행 후 증가 폭 상승</a:t>
            </a:r>
            <a:endParaRPr lang="en-US" altLang="ko-KR" sz="15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8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01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01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 및 목적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7F2DA-7023-9353-F3BC-620E26EC26F0}"/>
              </a:ext>
            </a:extLst>
          </p:cNvPr>
          <p:cNvSpPr txBox="1"/>
          <p:nvPr/>
        </p:nvSpPr>
        <p:spPr>
          <a:xfrm>
            <a:off x="1164377" y="1511001"/>
            <a:ext cx="3753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i="0" u="none" strike="noStrike" dirty="0">
                <a:solidFill>
                  <a:srgbClr val="6D3FB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rPr>
              <a:t>청소년 수면부족</a:t>
            </a:r>
            <a:endParaRPr lang="ko-KR" altLang="en-US" sz="220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26A4C6-E33C-4620-728C-7389A203C98C}"/>
              </a:ext>
            </a:extLst>
          </p:cNvPr>
          <p:cNvGrpSpPr/>
          <p:nvPr/>
        </p:nvGrpSpPr>
        <p:grpSpPr>
          <a:xfrm>
            <a:off x="491769" y="1378099"/>
            <a:ext cx="615335" cy="615335"/>
            <a:chOff x="324581" y="1376938"/>
            <a:chExt cx="615335" cy="615335"/>
          </a:xfrm>
          <a:noFill/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30A5BF-34F8-9A73-57AC-34E76DB0CBB5}"/>
                </a:ext>
              </a:extLst>
            </p:cNvPr>
            <p:cNvSpPr/>
            <p:nvPr/>
          </p:nvSpPr>
          <p:spPr>
            <a:xfrm>
              <a:off x="324581" y="1376938"/>
              <a:ext cx="615335" cy="615335"/>
            </a:xfrm>
            <a:prstGeom prst="ellipse">
              <a:avLst/>
            </a:prstGeom>
            <a:grpFill/>
            <a:ln w="57150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615335"/>
                        <a:gd name="connsiteY0" fmla="*/ 307668 h 615335"/>
                        <a:gd name="connsiteX1" fmla="*/ 307668 w 615335"/>
                        <a:gd name="connsiteY1" fmla="*/ 0 h 615335"/>
                        <a:gd name="connsiteX2" fmla="*/ 615336 w 615335"/>
                        <a:gd name="connsiteY2" fmla="*/ 307668 h 615335"/>
                        <a:gd name="connsiteX3" fmla="*/ 307668 w 615335"/>
                        <a:gd name="connsiteY3" fmla="*/ 615336 h 615335"/>
                        <a:gd name="connsiteX4" fmla="*/ 0 w 615335"/>
                        <a:gd name="connsiteY4" fmla="*/ 307668 h 615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5335" h="615335" fill="none" extrusionOk="0">
                          <a:moveTo>
                            <a:pt x="0" y="307668"/>
                          </a:moveTo>
                          <a:cubicBezTo>
                            <a:pt x="30316" y="108934"/>
                            <a:pt x="159798" y="1455"/>
                            <a:pt x="307668" y="0"/>
                          </a:cubicBezTo>
                          <a:cubicBezTo>
                            <a:pt x="501317" y="40560"/>
                            <a:pt x="585775" y="137113"/>
                            <a:pt x="615336" y="307668"/>
                          </a:cubicBezTo>
                          <a:cubicBezTo>
                            <a:pt x="642638" y="481547"/>
                            <a:pt x="471348" y="612488"/>
                            <a:pt x="307668" y="615336"/>
                          </a:cubicBezTo>
                          <a:cubicBezTo>
                            <a:pt x="110431" y="623488"/>
                            <a:pt x="7624" y="467252"/>
                            <a:pt x="0" y="307668"/>
                          </a:cubicBezTo>
                          <a:close/>
                        </a:path>
                        <a:path w="615335" h="615335" stroke="0" extrusionOk="0">
                          <a:moveTo>
                            <a:pt x="0" y="307668"/>
                          </a:moveTo>
                          <a:cubicBezTo>
                            <a:pt x="-23299" y="178624"/>
                            <a:pt x="129157" y="-3548"/>
                            <a:pt x="307668" y="0"/>
                          </a:cubicBezTo>
                          <a:cubicBezTo>
                            <a:pt x="499712" y="-3266"/>
                            <a:pt x="591101" y="181888"/>
                            <a:pt x="615336" y="307668"/>
                          </a:cubicBezTo>
                          <a:cubicBezTo>
                            <a:pt x="569233" y="492997"/>
                            <a:pt x="459898" y="636254"/>
                            <a:pt x="307668" y="615336"/>
                          </a:cubicBezTo>
                          <a:cubicBezTo>
                            <a:pt x="153928" y="604865"/>
                            <a:pt x="-23989" y="483091"/>
                            <a:pt x="0" y="30766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344AAF-5A8F-C035-862A-B75D18D5AAA7}"/>
                </a:ext>
              </a:extLst>
            </p:cNvPr>
            <p:cNvSpPr txBox="1"/>
            <p:nvPr/>
          </p:nvSpPr>
          <p:spPr>
            <a:xfrm>
              <a:off x="358983" y="1489962"/>
              <a:ext cx="543603" cy="477054"/>
            </a:xfrm>
            <a:prstGeom prst="rect">
              <a:avLst/>
            </a:pr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rgbClr val="6D3FBB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sz="250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0F47145-04A7-5B3B-B752-DC9F55860C33}"/>
              </a:ext>
            </a:extLst>
          </p:cNvPr>
          <p:cNvCxnSpPr>
            <a:cxnSpLocks/>
          </p:cNvCxnSpPr>
          <p:nvPr/>
        </p:nvCxnSpPr>
        <p:spPr>
          <a:xfrm>
            <a:off x="725178" y="1990747"/>
            <a:ext cx="27428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50E202-5AF8-4796-6103-D2461D4EEC18}"/>
              </a:ext>
            </a:extLst>
          </p:cNvPr>
          <p:cNvGrpSpPr/>
          <p:nvPr/>
        </p:nvGrpSpPr>
        <p:grpSpPr>
          <a:xfrm>
            <a:off x="447963" y="2240606"/>
            <a:ext cx="5086423" cy="4224047"/>
            <a:chOff x="578757" y="2240606"/>
            <a:chExt cx="5086423" cy="422404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F28890A-8A7F-B027-FF26-751A63285A1F}"/>
                </a:ext>
              </a:extLst>
            </p:cNvPr>
            <p:cNvSpPr/>
            <p:nvPr/>
          </p:nvSpPr>
          <p:spPr>
            <a:xfrm>
              <a:off x="624822" y="2240606"/>
              <a:ext cx="5040358" cy="4224047"/>
            </a:xfrm>
            <a:prstGeom prst="roundRect">
              <a:avLst>
                <a:gd name="adj" fmla="val 9855"/>
              </a:avLst>
            </a:prstGeom>
            <a:solidFill>
              <a:schemeClr val="bg1"/>
            </a:solidFill>
            <a:ln w="76200">
              <a:solidFill>
                <a:srgbClr val="8860C8">
                  <a:alpha val="20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8110211">
                    <a:custGeom>
                      <a:avLst/>
                      <a:gdLst>
                        <a:gd name="connsiteX0" fmla="*/ 0 w 2743200"/>
                        <a:gd name="connsiteY0" fmla="*/ 457209 h 3198017"/>
                        <a:gd name="connsiteX1" fmla="*/ 457209 w 2743200"/>
                        <a:gd name="connsiteY1" fmla="*/ 0 h 3198017"/>
                        <a:gd name="connsiteX2" fmla="*/ 2285991 w 2743200"/>
                        <a:gd name="connsiteY2" fmla="*/ 0 h 3198017"/>
                        <a:gd name="connsiteX3" fmla="*/ 2743200 w 2743200"/>
                        <a:gd name="connsiteY3" fmla="*/ 457209 h 3198017"/>
                        <a:gd name="connsiteX4" fmla="*/ 2743200 w 2743200"/>
                        <a:gd name="connsiteY4" fmla="*/ 2740808 h 3198017"/>
                        <a:gd name="connsiteX5" fmla="*/ 2285991 w 2743200"/>
                        <a:gd name="connsiteY5" fmla="*/ 3198017 h 3198017"/>
                        <a:gd name="connsiteX6" fmla="*/ 457209 w 2743200"/>
                        <a:gd name="connsiteY6" fmla="*/ 3198017 h 3198017"/>
                        <a:gd name="connsiteX7" fmla="*/ 0 w 2743200"/>
                        <a:gd name="connsiteY7" fmla="*/ 2740808 h 3198017"/>
                        <a:gd name="connsiteX8" fmla="*/ 0 w 2743200"/>
                        <a:gd name="connsiteY8" fmla="*/ 457209 h 319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43200" h="3198017" extrusionOk="0">
                          <a:moveTo>
                            <a:pt x="0" y="457209"/>
                          </a:moveTo>
                          <a:cubicBezTo>
                            <a:pt x="10797" y="230351"/>
                            <a:pt x="173679" y="28569"/>
                            <a:pt x="457209" y="0"/>
                          </a:cubicBezTo>
                          <a:cubicBezTo>
                            <a:pt x="916564" y="-97627"/>
                            <a:pt x="1989978" y="5718"/>
                            <a:pt x="2285991" y="0"/>
                          </a:cubicBezTo>
                          <a:cubicBezTo>
                            <a:pt x="2504791" y="-32474"/>
                            <a:pt x="2716055" y="188019"/>
                            <a:pt x="2743200" y="457209"/>
                          </a:cubicBezTo>
                          <a:cubicBezTo>
                            <a:pt x="2735712" y="1327742"/>
                            <a:pt x="2872249" y="1687696"/>
                            <a:pt x="2743200" y="2740808"/>
                          </a:cubicBezTo>
                          <a:cubicBezTo>
                            <a:pt x="2765242" y="2991924"/>
                            <a:pt x="2574568" y="3205429"/>
                            <a:pt x="2285991" y="3198017"/>
                          </a:cubicBezTo>
                          <a:cubicBezTo>
                            <a:pt x="1489630" y="3258205"/>
                            <a:pt x="974539" y="3114610"/>
                            <a:pt x="457209" y="3198017"/>
                          </a:cubicBezTo>
                          <a:cubicBezTo>
                            <a:pt x="191508" y="3239237"/>
                            <a:pt x="1938" y="2987768"/>
                            <a:pt x="0" y="2740808"/>
                          </a:cubicBezTo>
                          <a:cubicBezTo>
                            <a:pt x="-48830" y="2064546"/>
                            <a:pt x="109162" y="1562143"/>
                            <a:pt x="0" y="45720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3F6356-C3AA-1E6C-7637-3BC7EAAC6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69" t="14464" r="3368" b="1145"/>
            <a:stretch/>
          </p:blipFill>
          <p:spPr>
            <a:xfrm>
              <a:off x="725897" y="3122371"/>
              <a:ext cx="4698186" cy="202054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082E36-CC59-540A-9CF7-77EA0EEA974D}"/>
                </a:ext>
              </a:extLst>
            </p:cNvPr>
            <p:cNvSpPr txBox="1"/>
            <p:nvPr/>
          </p:nvSpPr>
          <p:spPr>
            <a:xfrm>
              <a:off x="985359" y="5183678"/>
              <a:ext cx="407416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2128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&lt;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여성가족부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2022 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청소년통계」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&gt;</a:t>
              </a:r>
              <a:endParaRPr lang="ko-KR" altLang="en-US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815218-C902-DC8C-5C7C-B8A6223F12CF}"/>
                </a:ext>
              </a:extLst>
            </p:cNvPr>
            <p:cNvSpPr txBox="1"/>
            <p:nvPr/>
          </p:nvSpPr>
          <p:spPr>
            <a:xfrm>
              <a:off x="673347" y="5598976"/>
              <a:ext cx="494574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청소년 권장 수면시간</a:t>
              </a:r>
              <a:r>
                <a:rPr lang="en-US" altLang="ko-KR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(8-10</a:t>
              </a:r>
              <a:r>
                <a:rPr lang="ko-KR" altLang="en-US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시간</a:t>
              </a:r>
              <a:r>
                <a:rPr lang="en-US" altLang="ko-KR" sz="16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에 못 미치는 수면 상태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DDD021-0947-F910-E9D5-639FDD76FA7D}"/>
                </a:ext>
              </a:extLst>
            </p:cNvPr>
            <p:cNvSpPr txBox="1"/>
            <p:nvPr/>
          </p:nvSpPr>
          <p:spPr>
            <a:xfrm>
              <a:off x="578757" y="2752981"/>
              <a:ext cx="494574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건강하다는 인식과 평균 수면시간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</a:rPr>
                <a:t> (2021)</a:t>
              </a: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30DCF4-89D4-270A-EB8E-3AA3EDAB1BB0}"/>
              </a:ext>
            </a:extLst>
          </p:cNvPr>
          <p:cNvGrpSpPr/>
          <p:nvPr/>
        </p:nvGrpSpPr>
        <p:grpSpPr>
          <a:xfrm>
            <a:off x="6467877" y="2206737"/>
            <a:ext cx="5139009" cy="4224047"/>
            <a:chOff x="6394301" y="2206737"/>
            <a:chExt cx="5139009" cy="422404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26F89E5-30FF-9F03-3E31-5ACCAD474016}"/>
                </a:ext>
              </a:extLst>
            </p:cNvPr>
            <p:cNvSpPr/>
            <p:nvPr/>
          </p:nvSpPr>
          <p:spPr>
            <a:xfrm>
              <a:off x="6394301" y="2206737"/>
              <a:ext cx="5139009" cy="4224047"/>
            </a:xfrm>
            <a:prstGeom prst="roundRect">
              <a:avLst>
                <a:gd name="adj" fmla="val 9855"/>
              </a:avLst>
            </a:prstGeom>
            <a:solidFill>
              <a:schemeClr val="bg1"/>
            </a:solidFill>
            <a:ln w="76200">
              <a:solidFill>
                <a:srgbClr val="8860C8">
                  <a:alpha val="20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8110211">
                    <a:custGeom>
                      <a:avLst/>
                      <a:gdLst>
                        <a:gd name="connsiteX0" fmla="*/ 0 w 2743200"/>
                        <a:gd name="connsiteY0" fmla="*/ 457209 h 3198017"/>
                        <a:gd name="connsiteX1" fmla="*/ 457209 w 2743200"/>
                        <a:gd name="connsiteY1" fmla="*/ 0 h 3198017"/>
                        <a:gd name="connsiteX2" fmla="*/ 2285991 w 2743200"/>
                        <a:gd name="connsiteY2" fmla="*/ 0 h 3198017"/>
                        <a:gd name="connsiteX3" fmla="*/ 2743200 w 2743200"/>
                        <a:gd name="connsiteY3" fmla="*/ 457209 h 3198017"/>
                        <a:gd name="connsiteX4" fmla="*/ 2743200 w 2743200"/>
                        <a:gd name="connsiteY4" fmla="*/ 2740808 h 3198017"/>
                        <a:gd name="connsiteX5" fmla="*/ 2285991 w 2743200"/>
                        <a:gd name="connsiteY5" fmla="*/ 3198017 h 3198017"/>
                        <a:gd name="connsiteX6" fmla="*/ 457209 w 2743200"/>
                        <a:gd name="connsiteY6" fmla="*/ 3198017 h 3198017"/>
                        <a:gd name="connsiteX7" fmla="*/ 0 w 2743200"/>
                        <a:gd name="connsiteY7" fmla="*/ 2740808 h 3198017"/>
                        <a:gd name="connsiteX8" fmla="*/ 0 w 2743200"/>
                        <a:gd name="connsiteY8" fmla="*/ 457209 h 319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43200" h="3198017" extrusionOk="0">
                          <a:moveTo>
                            <a:pt x="0" y="457209"/>
                          </a:moveTo>
                          <a:cubicBezTo>
                            <a:pt x="10797" y="230351"/>
                            <a:pt x="173679" y="28569"/>
                            <a:pt x="457209" y="0"/>
                          </a:cubicBezTo>
                          <a:cubicBezTo>
                            <a:pt x="916564" y="-97627"/>
                            <a:pt x="1989978" y="5718"/>
                            <a:pt x="2285991" y="0"/>
                          </a:cubicBezTo>
                          <a:cubicBezTo>
                            <a:pt x="2504791" y="-32474"/>
                            <a:pt x="2716055" y="188019"/>
                            <a:pt x="2743200" y="457209"/>
                          </a:cubicBezTo>
                          <a:cubicBezTo>
                            <a:pt x="2735712" y="1327742"/>
                            <a:pt x="2872249" y="1687696"/>
                            <a:pt x="2743200" y="2740808"/>
                          </a:cubicBezTo>
                          <a:cubicBezTo>
                            <a:pt x="2765242" y="2991924"/>
                            <a:pt x="2574568" y="3205429"/>
                            <a:pt x="2285991" y="3198017"/>
                          </a:cubicBezTo>
                          <a:cubicBezTo>
                            <a:pt x="1489630" y="3258205"/>
                            <a:pt x="974539" y="3114610"/>
                            <a:pt x="457209" y="3198017"/>
                          </a:cubicBezTo>
                          <a:cubicBezTo>
                            <a:pt x="191508" y="3239237"/>
                            <a:pt x="1938" y="2987768"/>
                            <a:pt x="0" y="2740808"/>
                          </a:cubicBezTo>
                          <a:cubicBezTo>
                            <a:pt x="-48830" y="2064546"/>
                            <a:pt x="109162" y="1562143"/>
                            <a:pt x="0" y="45720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1A0922-A5FE-C809-86F3-C8AFA2E32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3" r="51049" b="11207"/>
            <a:stretch/>
          </p:blipFill>
          <p:spPr>
            <a:xfrm>
              <a:off x="6535207" y="2893391"/>
              <a:ext cx="2391043" cy="211150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094D3B-C682-CC93-97AA-E94FC44AE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836" r="1325" b="10591"/>
            <a:stretch/>
          </p:blipFill>
          <p:spPr>
            <a:xfrm>
              <a:off x="9030563" y="2878726"/>
              <a:ext cx="2391044" cy="212617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3B9E63-EE74-5113-04F9-316D3A292C59}"/>
                </a:ext>
              </a:extLst>
            </p:cNvPr>
            <p:cNvSpPr txBox="1"/>
            <p:nvPr/>
          </p:nvSpPr>
          <p:spPr>
            <a:xfrm>
              <a:off x="6880702" y="5076806"/>
              <a:ext cx="407416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2128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&lt;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교육부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‧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질병관리청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「청소년 건강행태조사」 </a:t>
              </a:r>
              <a:r>
                <a:rPr lang="en-US" altLang="ko-KR" sz="13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&gt;</a:t>
              </a:r>
              <a:endParaRPr lang="ko-KR" altLang="en-US" sz="1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750D80-EAB7-7CB8-6DFF-E393F04E387A}"/>
              </a:ext>
            </a:extLst>
          </p:cNvPr>
          <p:cNvGrpSpPr/>
          <p:nvPr/>
        </p:nvGrpSpPr>
        <p:grpSpPr>
          <a:xfrm>
            <a:off x="6691509" y="5437630"/>
            <a:ext cx="6440186" cy="389758"/>
            <a:chOff x="6524803" y="5536379"/>
            <a:chExt cx="6440186" cy="3897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5FF76B-9291-9EE7-B138-523A8CD29E54}"/>
                </a:ext>
              </a:extLst>
            </p:cNvPr>
            <p:cNvSpPr txBox="1"/>
            <p:nvPr/>
          </p:nvSpPr>
          <p:spPr>
            <a:xfrm>
              <a:off x="6524803" y="5541416"/>
              <a:ext cx="494574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스트레스</a:t>
              </a:r>
              <a:r>
                <a:rPr lang="en-US" altLang="ko-KR" sz="1600" dirty="0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 err="1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우울감</a:t>
              </a:r>
              <a:r>
                <a:rPr lang="ko-KR" altLang="en-US" sz="1600" dirty="0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 경험</a:t>
              </a:r>
              <a:r>
                <a:rPr lang="en-US" altLang="ko-KR" sz="1600" dirty="0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6D3FBB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KoPubWorld돋움체 Medium" panose="00000600000000000000" pitchFamily="2" charset="-127"/>
                </a:rPr>
                <a:t>자살 시도의 증가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016763-5B4F-19A5-5774-2BD44188F3B8}"/>
                </a:ext>
              </a:extLst>
            </p:cNvPr>
            <p:cNvSpPr txBox="1"/>
            <p:nvPr/>
          </p:nvSpPr>
          <p:spPr>
            <a:xfrm>
              <a:off x="6868989" y="5536379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53308C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KoPubWorld돋움체 Medium" panose="00000600000000000000" pitchFamily="2" charset="-127"/>
                  <a:sym typeface="Wingdings 2" panose="05020102010507070707" pitchFamily="18" charset="2"/>
                </a:rPr>
                <a:t></a:t>
              </a:r>
              <a:endParaRPr lang="ko-KR" altLang="en-US" dirty="0"/>
            </a:p>
          </p:txBody>
        </p:sp>
      </p:grpSp>
      <p:sp>
        <p:nvSpPr>
          <p:cNvPr id="31" name="슬라이드 번호 개체 틀 40">
            <a:extLst>
              <a:ext uri="{FF2B5EF4-FFF2-40B4-BE49-F238E27FC236}">
                <a16:creationId xmlns:a16="http://schemas.microsoft.com/office/drawing/2014/main" id="{DF673834-887D-6C60-6AE2-9B5F494C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EC54725-AA9A-0F3C-89DA-62C0C2A26ABF}"/>
              </a:ext>
            </a:extLst>
          </p:cNvPr>
          <p:cNvSpPr/>
          <p:nvPr/>
        </p:nvSpPr>
        <p:spPr>
          <a:xfrm>
            <a:off x="5675292" y="3692341"/>
            <a:ext cx="660288" cy="660288"/>
          </a:xfrm>
          <a:prstGeom prst="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10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CA3EA5A-1BCE-4E66-ACA3-4717B6224A97}"/>
              </a:ext>
            </a:extLst>
          </p:cNvPr>
          <p:cNvSpPr/>
          <p:nvPr/>
        </p:nvSpPr>
        <p:spPr>
          <a:xfrm>
            <a:off x="7706748" y="2125070"/>
            <a:ext cx="3519766" cy="3404382"/>
          </a:xfrm>
          <a:prstGeom prst="roundRect">
            <a:avLst>
              <a:gd name="adj" fmla="val 21037"/>
            </a:avLst>
          </a:prstGeom>
          <a:solidFill>
            <a:schemeClr val="bg1"/>
          </a:solidFill>
          <a:ln w="76200">
            <a:solidFill>
              <a:srgbClr val="8860C8">
                <a:alpha val="20000"/>
              </a:srgbClr>
            </a:solidFill>
            <a:extLst>
              <a:ext uri="{C807C97D-BFC1-408E-A445-0C87EB9F89A2}">
                <ask:lineSketchStyleProps xmlns:ask="http://schemas.microsoft.com/office/drawing/2018/sketchyshapes" sd="128110211">
                  <a:custGeom>
                    <a:avLst/>
                    <a:gdLst>
                      <a:gd name="connsiteX0" fmla="*/ 0 w 2743200"/>
                      <a:gd name="connsiteY0" fmla="*/ 457209 h 3198017"/>
                      <a:gd name="connsiteX1" fmla="*/ 457209 w 2743200"/>
                      <a:gd name="connsiteY1" fmla="*/ 0 h 3198017"/>
                      <a:gd name="connsiteX2" fmla="*/ 2285991 w 2743200"/>
                      <a:gd name="connsiteY2" fmla="*/ 0 h 3198017"/>
                      <a:gd name="connsiteX3" fmla="*/ 2743200 w 2743200"/>
                      <a:gd name="connsiteY3" fmla="*/ 457209 h 3198017"/>
                      <a:gd name="connsiteX4" fmla="*/ 2743200 w 2743200"/>
                      <a:gd name="connsiteY4" fmla="*/ 2740808 h 3198017"/>
                      <a:gd name="connsiteX5" fmla="*/ 2285991 w 2743200"/>
                      <a:gd name="connsiteY5" fmla="*/ 3198017 h 3198017"/>
                      <a:gd name="connsiteX6" fmla="*/ 457209 w 2743200"/>
                      <a:gd name="connsiteY6" fmla="*/ 3198017 h 3198017"/>
                      <a:gd name="connsiteX7" fmla="*/ 0 w 2743200"/>
                      <a:gd name="connsiteY7" fmla="*/ 2740808 h 3198017"/>
                      <a:gd name="connsiteX8" fmla="*/ 0 w 2743200"/>
                      <a:gd name="connsiteY8" fmla="*/ 457209 h 319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43200" h="3198017" extrusionOk="0">
                        <a:moveTo>
                          <a:pt x="0" y="457209"/>
                        </a:moveTo>
                        <a:cubicBezTo>
                          <a:pt x="10797" y="230351"/>
                          <a:pt x="173679" y="28569"/>
                          <a:pt x="457209" y="0"/>
                        </a:cubicBezTo>
                        <a:cubicBezTo>
                          <a:pt x="916564" y="-97627"/>
                          <a:pt x="1989978" y="5718"/>
                          <a:pt x="2285991" y="0"/>
                        </a:cubicBezTo>
                        <a:cubicBezTo>
                          <a:pt x="2504791" y="-32474"/>
                          <a:pt x="2716055" y="188019"/>
                          <a:pt x="2743200" y="457209"/>
                        </a:cubicBezTo>
                        <a:cubicBezTo>
                          <a:pt x="2735712" y="1327742"/>
                          <a:pt x="2872249" y="1687696"/>
                          <a:pt x="2743200" y="2740808"/>
                        </a:cubicBezTo>
                        <a:cubicBezTo>
                          <a:pt x="2765242" y="2991924"/>
                          <a:pt x="2574568" y="3205429"/>
                          <a:pt x="2285991" y="3198017"/>
                        </a:cubicBezTo>
                        <a:cubicBezTo>
                          <a:pt x="1489630" y="3258205"/>
                          <a:pt x="974539" y="3114610"/>
                          <a:pt x="457209" y="3198017"/>
                        </a:cubicBezTo>
                        <a:cubicBezTo>
                          <a:pt x="191508" y="3239237"/>
                          <a:pt x="1938" y="2987768"/>
                          <a:pt x="0" y="2740808"/>
                        </a:cubicBezTo>
                        <a:cubicBezTo>
                          <a:pt x="-48830" y="2064546"/>
                          <a:pt x="109162" y="1562143"/>
                          <a:pt x="0" y="4572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C646AC3-2E58-E130-6BB9-382502E532B9}"/>
              </a:ext>
            </a:extLst>
          </p:cNvPr>
          <p:cNvSpPr/>
          <p:nvPr/>
        </p:nvSpPr>
        <p:spPr>
          <a:xfrm>
            <a:off x="950749" y="2131626"/>
            <a:ext cx="5040358" cy="3533227"/>
          </a:xfrm>
          <a:prstGeom prst="roundRect">
            <a:avLst>
              <a:gd name="adj" fmla="val 20032"/>
            </a:avLst>
          </a:prstGeom>
          <a:solidFill>
            <a:schemeClr val="bg1"/>
          </a:solidFill>
          <a:ln w="76200">
            <a:solidFill>
              <a:srgbClr val="8860C8">
                <a:alpha val="10196"/>
              </a:srgbClr>
            </a:solidFill>
            <a:extLst>
              <a:ext uri="{C807C97D-BFC1-408E-A445-0C87EB9F89A2}">
                <ask:lineSketchStyleProps xmlns:ask="http://schemas.microsoft.com/office/drawing/2018/sketchyshapes" sd="128110211">
                  <a:custGeom>
                    <a:avLst/>
                    <a:gdLst>
                      <a:gd name="connsiteX0" fmla="*/ 0 w 2743200"/>
                      <a:gd name="connsiteY0" fmla="*/ 457209 h 3198017"/>
                      <a:gd name="connsiteX1" fmla="*/ 457209 w 2743200"/>
                      <a:gd name="connsiteY1" fmla="*/ 0 h 3198017"/>
                      <a:gd name="connsiteX2" fmla="*/ 2285991 w 2743200"/>
                      <a:gd name="connsiteY2" fmla="*/ 0 h 3198017"/>
                      <a:gd name="connsiteX3" fmla="*/ 2743200 w 2743200"/>
                      <a:gd name="connsiteY3" fmla="*/ 457209 h 3198017"/>
                      <a:gd name="connsiteX4" fmla="*/ 2743200 w 2743200"/>
                      <a:gd name="connsiteY4" fmla="*/ 2740808 h 3198017"/>
                      <a:gd name="connsiteX5" fmla="*/ 2285991 w 2743200"/>
                      <a:gd name="connsiteY5" fmla="*/ 3198017 h 3198017"/>
                      <a:gd name="connsiteX6" fmla="*/ 457209 w 2743200"/>
                      <a:gd name="connsiteY6" fmla="*/ 3198017 h 3198017"/>
                      <a:gd name="connsiteX7" fmla="*/ 0 w 2743200"/>
                      <a:gd name="connsiteY7" fmla="*/ 2740808 h 3198017"/>
                      <a:gd name="connsiteX8" fmla="*/ 0 w 2743200"/>
                      <a:gd name="connsiteY8" fmla="*/ 457209 h 319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43200" h="3198017" extrusionOk="0">
                        <a:moveTo>
                          <a:pt x="0" y="457209"/>
                        </a:moveTo>
                        <a:cubicBezTo>
                          <a:pt x="10797" y="230351"/>
                          <a:pt x="173679" y="28569"/>
                          <a:pt x="457209" y="0"/>
                        </a:cubicBezTo>
                        <a:cubicBezTo>
                          <a:pt x="916564" y="-97627"/>
                          <a:pt x="1989978" y="5718"/>
                          <a:pt x="2285991" y="0"/>
                        </a:cubicBezTo>
                        <a:cubicBezTo>
                          <a:pt x="2504791" y="-32474"/>
                          <a:pt x="2716055" y="188019"/>
                          <a:pt x="2743200" y="457209"/>
                        </a:cubicBezTo>
                        <a:cubicBezTo>
                          <a:pt x="2735712" y="1327742"/>
                          <a:pt x="2872249" y="1687696"/>
                          <a:pt x="2743200" y="2740808"/>
                        </a:cubicBezTo>
                        <a:cubicBezTo>
                          <a:pt x="2765242" y="2991924"/>
                          <a:pt x="2574568" y="3205429"/>
                          <a:pt x="2285991" y="3198017"/>
                        </a:cubicBezTo>
                        <a:cubicBezTo>
                          <a:pt x="1489630" y="3258205"/>
                          <a:pt x="974539" y="3114610"/>
                          <a:pt x="457209" y="3198017"/>
                        </a:cubicBezTo>
                        <a:cubicBezTo>
                          <a:pt x="191508" y="3239237"/>
                          <a:pt x="1938" y="2987768"/>
                          <a:pt x="0" y="2740808"/>
                        </a:cubicBezTo>
                        <a:cubicBezTo>
                          <a:pt x="-48830" y="2064546"/>
                          <a:pt x="109162" y="1562143"/>
                          <a:pt x="0" y="45720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38DF69-0B7E-2836-6693-C61FB2C73184}"/>
              </a:ext>
            </a:extLst>
          </p:cNvPr>
          <p:cNvSpPr/>
          <p:nvPr/>
        </p:nvSpPr>
        <p:spPr>
          <a:xfrm rot="5400000">
            <a:off x="-85933" y="-539279"/>
            <a:ext cx="1899291" cy="1345972"/>
          </a:xfrm>
          <a:prstGeom prst="roundRect">
            <a:avLst>
              <a:gd name="adj" fmla="val 26411"/>
            </a:avLst>
          </a:prstGeom>
          <a:solidFill>
            <a:srgbClr val="6D3FB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3D60-2FA0-5969-688B-2D5F5CE695A4}"/>
              </a:ext>
            </a:extLst>
          </p:cNvPr>
          <p:cNvSpPr txBox="1"/>
          <p:nvPr/>
        </p:nvSpPr>
        <p:spPr>
          <a:xfrm>
            <a:off x="324581" y="341314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PART 01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809F7-6D60-F66E-04C2-AA27AAF8BB76}"/>
              </a:ext>
            </a:extLst>
          </p:cNvPr>
          <p:cNvSpPr txBox="1"/>
          <p:nvPr/>
        </p:nvSpPr>
        <p:spPr>
          <a:xfrm>
            <a:off x="1629485" y="236468"/>
            <a:ext cx="201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rgbClr val="6D3FBB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 및 목적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A50E6-370A-B57B-CA58-0CFE5BAB757E}"/>
              </a:ext>
            </a:extLst>
          </p:cNvPr>
          <p:cNvSpPr txBox="1"/>
          <p:nvPr/>
        </p:nvSpPr>
        <p:spPr>
          <a:xfrm>
            <a:off x="1641773" y="615991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AE3E-43CD-2295-AD17-B00C22F8F908}"/>
              </a:ext>
            </a:extLst>
          </p:cNvPr>
          <p:cNvSpPr txBox="1"/>
          <p:nvPr/>
        </p:nvSpPr>
        <p:spPr>
          <a:xfrm>
            <a:off x="2054066" y="5982551"/>
            <a:ext cx="7695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 지역 특성에 맞는 청소년 건강 증진을 위한 정책 수립</a:t>
            </a:r>
            <a:r>
              <a:rPr lang="ko-KR" altLang="en-US" sz="200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과</a:t>
            </a:r>
            <a:r>
              <a:rPr lang="ko-KR" altLang="en-US" sz="20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발전 방향 제시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90B0D-2C38-5EEC-0030-9EE2BE0FA5F6}"/>
              </a:ext>
            </a:extLst>
          </p:cNvPr>
          <p:cNvSpPr txBox="1"/>
          <p:nvPr/>
        </p:nvSpPr>
        <p:spPr>
          <a:xfrm>
            <a:off x="1357367" y="1395624"/>
            <a:ext cx="944127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53308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</a:t>
            </a:r>
            <a:r>
              <a:rPr lang="ko-KR" altLang="en-US" sz="2400" dirty="0">
                <a:solidFill>
                  <a:srgbClr val="53308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sz="2400" b="1" i="0" u="none" strike="noStrike" dirty="0">
                <a:solidFill>
                  <a:srgbClr val="53308C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위협받고 있는 청소년 시기의 건강 회복을 위한 건강 지수 지표 제시 </a:t>
            </a:r>
            <a:r>
              <a:rPr lang="en-US" altLang="ko-KR" sz="2400" b="1" i="0" u="none" strike="noStrike" dirty="0">
                <a:solidFill>
                  <a:srgbClr val="53308C"/>
                </a:solidFill>
                <a:effectLst/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”</a:t>
            </a:r>
            <a:endParaRPr lang="ko-KR" altLang="en-US" sz="2400" b="0" dirty="0">
              <a:solidFill>
                <a:srgbClr val="53308C"/>
              </a:solidFill>
              <a:effectLst/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DE173B-09D9-E37F-F534-B354A567C291}"/>
              </a:ext>
            </a:extLst>
          </p:cNvPr>
          <p:cNvSpPr/>
          <p:nvPr/>
        </p:nvSpPr>
        <p:spPr>
          <a:xfrm>
            <a:off x="6290637" y="3367270"/>
            <a:ext cx="1090190" cy="685800"/>
          </a:xfrm>
          <a:prstGeom prst="right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5AFEE-6DA2-6DEC-41F8-8F645D37FD03}"/>
              </a:ext>
            </a:extLst>
          </p:cNvPr>
          <p:cNvSpPr txBox="1"/>
          <p:nvPr/>
        </p:nvSpPr>
        <p:spPr>
          <a:xfrm>
            <a:off x="8208300" y="2627930"/>
            <a:ext cx="249462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000" b="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지역별 인사이트 </a:t>
            </a:r>
            <a:r>
              <a:rPr lang="ko-KR" altLang="en-US" sz="200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제공</a:t>
            </a:r>
            <a:endParaRPr lang="ko-KR" altLang="en-US" sz="2000" b="0" dirty="0">
              <a:solidFill>
                <a:srgbClr val="6D3FB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C6366-B1DA-809C-A5B4-0C71303C3B22}"/>
              </a:ext>
            </a:extLst>
          </p:cNvPr>
          <p:cNvSpPr txBox="1"/>
          <p:nvPr/>
        </p:nvSpPr>
        <p:spPr>
          <a:xfrm>
            <a:off x="5669954" y="4107372"/>
            <a:ext cx="22502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건강지수로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수치화</a:t>
            </a:r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7D62A61-9003-E70E-B801-E9002E2A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14" y="3203794"/>
            <a:ext cx="1107751" cy="2027996"/>
          </a:xfrm>
          <a:prstGeom prst="rect">
            <a:avLst/>
          </a:prstGeom>
        </p:spPr>
      </p:pic>
      <p:sp>
        <p:nvSpPr>
          <p:cNvPr id="16" name="슬라이드 번호 개체 틀 40">
            <a:extLst>
              <a:ext uri="{FF2B5EF4-FFF2-40B4-BE49-F238E27FC236}">
                <a16:creationId xmlns:a16="http://schemas.microsoft.com/office/drawing/2014/main" id="{A3D69998-E05C-BF20-DD41-B8A6033F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82661"/>
            <a:ext cx="2743200" cy="365125"/>
          </a:xfrm>
        </p:spPr>
        <p:txBody>
          <a:bodyPr/>
          <a:lstStyle/>
          <a:p>
            <a:fld id="{71156F4F-8008-4372-B23A-0575A1282FD1}" type="slidenum">
              <a:rPr lang="ko-KR" altLang="en-US" sz="150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8</a:t>
            </a:fld>
            <a:endParaRPr lang="ko-KR" altLang="en-US" sz="15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DC41443-185F-6D83-FB59-FC1EC62981E1}"/>
              </a:ext>
            </a:extLst>
          </p:cNvPr>
          <p:cNvGrpSpPr/>
          <p:nvPr/>
        </p:nvGrpSpPr>
        <p:grpSpPr>
          <a:xfrm>
            <a:off x="1250279" y="2590376"/>
            <a:ext cx="4374578" cy="2530995"/>
            <a:chOff x="879380" y="2995818"/>
            <a:chExt cx="4374578" cy="253099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9D02A4-A02A-732D-F5FB-2A961EFBB83B}"/>
                </a:ext>
              </a:extLst>
            </p:cNvPr>
            <p:cNvSpPr/>
            <p:nvPr/>
          </p:nvSpPr>
          <p:spPr>
            <a:xfrm>
              <a:off x="879380" y="3764722"/>
              <a:ext cx="1607574" cy="1607574"/>
            </a:xfrm>
            <a:prstGeom prst="ellipse">
              <a:avLst/>
            </a:prstGeom>
            <a:gradFill flip="none" rotWithShape="1">
              <a:gsLst>
                <a:gs pos="18000">
                  <a:srgbClr val="98C075"/>
                </a:gs>
                <a:gs pos="100000">
                  <a:srgbClr val="98C075">
                    <a:alpha val="4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51E2234-C418-3441-E537-2B2954B956A9}"/>
                </a:ext>
              </a:extLst>
            </p:cNvPr>
            <p:cNvSpPr/>
            <p:nvPr/>
          </p:nvSpPr>
          <p:spPr>
            <a:xfrm>
              <a:off x="3646384" y="3764722"/>
              <a:ext cx="1607574" cy="1607574"/>
            </a:xfrm>
            <a:prstGeom prst="ellipse">
              <a:avLst/>
            </a:prstGeom>
            <a:gradFill flip="none" rotWithShape="1">
              <a:gsLst>
                <a:gs pos="12000">
                  <a:srgbClr val="CA9FBB"/>
                </a:gs>
                <a:gs pos="90000">
                  <a:srgbClr val="F0E4EB"/>
                </a:gs>
                <a:gs pos="54000">
                  <a:srgbClr val="CA9FBB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04F3D4D-187C-B7B3-87F2-3AFB2B1F7E9B}"/>
                </a:ext>
              </a:extLst>
            </p:cNvPr>
            <p:cNvSpPr/>
            <p:nvPr/>
          </p:nvSpPr>
          <p:spPr>
            <a:xfrm>
              <a:off x="2023291" y="3498817"/>
              <a:ext cx="2027996" cy="202799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24F4CF-933E-13B8-A862-BE1BA907A0F1}"/>
                </a:ext>
              </a:extLst>
            </p:cNvPr>
            <p:cNvSpPr txBox="1"/>
            <p:nvPr/>
          </p:nvSpPr>
          <p:spPr>
            <a:xfrm>
              <a:off x="1060991" y="4377777"/>
              <a:ext cx="89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신체적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234054-F600-E7C3-E6C2-65708BE3EFEB}"/>
                </a:ext>
              </a:extLst>
            </p:cNvPr>
            <p:cNvSpPr txBox="1"/>
            <p:nvPr/>
          </p:nvSpPr>
          <p:spPr>
            <a:xfrm>
              <a:off x="4065629" y="4377777"/>
              <a:ext cx="1010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정신적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A062B6-6A7D-E95E-E60E-7A751D7EB0BC}"/>
                </a:ext>
              </a:extLst>
            </p:cNvPr>
            <p:cNvSpPr txBox="1"/>
            <p:nvPr/>
          </p:nvSpPr>
          <p:spPr>
            <a:xfrm>
              <a:off x="1508892" y="2995818"/>
              <a:ext cx="326969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6D3FBB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청소년 건강지표 파악 및 분석</a:t>
              </a:r>
              <a:endParaRPr lang="ko-KR" altLang="en-US" sz="2000" b="0" dirty="0">
                <a:solidFill>
                  <a:srgbClr val="6D3FB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417ADC-CEDD-2248-EC5A-417600CC6310}"/>
                </a:ext>
              </a:extLst>
            </p:cNvPr>
            <p:cNvSpPr txBox="1"/>
            <p:nvPr/>
          </p:nvSpPr>
          <p:spPr>
            <a:xfrm>
              <a:off x="2299561" y="4189649"/>
              <a:ext cx="146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청소년 건강</a:t>
              </a:r>
              <a:endPara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위험요인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9F20640-FC32-776D-65CB-E4E1F4E9A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0046" y="4404209"/>
              <a:ext cx="395108" cy="1086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CD71262-804C-DEBA-D3DA-9D74E61B4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477" y="4377777"/>
              <a:ext cx="461280" cy="8073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533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F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DEBB-2815-3C00-2D21-6BD3AFADE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965" y="2874388"/>
            <a:ext cx="8198069" cy="110922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5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KoPubWorld돋움체 Medium" panose="00000600000000000000" pitchFamily="2" charset="-127"/>
              </a:rPr>
              <a:t>활용데이터 선정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A215576-996B-3157-8CFE-32D913F88F19}"/>
              </a:ext>
            </a:extLst>
          </p:cNvPr>
          <p:cNvSpPr/>
          <p:nvPr/>
        </p:nvSpPr>
        <p:spPr>
          <a:xfrm rot="16200000" flipV="1">
            <a:off x="5859516" y="1491126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C63FC9B-D826-A1F9-5EA7-C70A2A145E73}"/>
              </a:ext>
            </a:extLst>
          </p:cNvPr>
          <p:cNvSpPr/>
          <p:nvPr/>
        </p:nvSpPr>
        <p:spPr>
          <a:xfrm rot="5400000">
            <a:off x="5859514" y="-678030"/>
            <a:ext cx="472966" cy="6194307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D5C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D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47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Microsoft Office PowerPoint</Application>
  <PresentationFormat>와이드스크린</PresentationFormat>
  <Paragraphs>431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08서울남산체 EB</vt:lpstr>
      <vt:lpstr>나눔바른고딕OTF Light</vt:lpstr>
      <vt:lpstr>Arial</vt:lpstr>
      <vt:lpstr>KoPubWorld돋움체 Medium</vt:lpstr>
      <vt:lpstr>08서울남산체 B</vt:lpstr>
      <vt:lpstr>D2Coding</vt:lpstr>
      <vt:lpstr>Cambria Math</vt:lpstr>
      <vt:lpstr>맑은 고딕</vt:lpstr>
      <vt:lpstr>나눔고딕OTF ExtraBold</vt:lpstr>
      <vt:lpstr>나눔바른고딕OTF</vt:lpstr>
      <vt:lpstr>Office 테마</vt:lpstr>
      <vt:lpstr>PowerPoint 프레젠테이션</vt:lpstr>
      <vt:lpstr>목차 </vt:lpstr>
      <vt:lpstr>1. 분석 배경 및 목적</vt:lpstr>
      <vt:lpstr>PowerPoint 프레젠테이션</vt:lpstr>
      <vt:lpstr>1. 분석 배경 및 목적</vt:lpstr>
      <vt:lpstr>PowerPoint 프레젠테이션</vt:lpstr>
      <vt:lpstr>PowerPoint 프레젠테이션</vt:lpstr>
      <vt:lpstr>PowerPoint 프레젠테이션</vt:lpstr>
      <vt:lpstr>2. 활용데이터 선정</vt:lpstr>
      <vt:lpstr>PowerPoint 프레젠테이션</vt:lpstr>
      <vt:lpstr>PowerPoint 프레젠테이션</vt:lpstr>
      <vt:lpstr>3. 데이터 분석</vt:lpstr>
      <vt:lpstr>PowerPoint 프레젠테이션</vt:lpstr>
      <vt:lpstr>PowerPoint 프레젠테이션</vt:lpstr>
      <vt:lpstr>PowerPoint 프레젠테이션</vt:lpstr>
      <vt:lpstr>4. 청소년 건강 위험지수 계산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결론</vt:lpstr>
      <vt:lpstr>PowerPoint 프레젠테이션</vt:lpstr>
      <vt:lpstr>PowerPoint 프레젠테이션</vt:lpstr>
      <vt:lpstr>PowerPoint 프레젠테이션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전국 청소년 건강 위험 지수 데이터 분석 </dc:title>
  <dc:creator>오채원</dc:creator>
  <cp:lastModifiedBy>오채원</cp:lastModifiedBy>
  <cp:revision>84</cp:revision>
  <dcterms:created xsi:type="dcterms:W3CDTF">2023-07-21T16:54:31Z</dcterms:created>
  <dcterms:modified xsi:type="dcterms:W3CDTF">2023-07-26T04:33:37Z</dcterms:modified>
</cp:coreProperties>
</file>